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381" r:id="rId3"/>
    <p:sldId id="385" r:id="rId4"/>
    <p:sldId id="382" r:id="rId5"/>
    <p:sldId id="383" r:id="rId6"/>
    <p:sldId id="384" r:id="rId7"/>
    <p:sldId id="390" r:id="rId8"/>
    <p:sldId id="391" r:id="rId9"/>
    <p:sldId id="395" r:id="rId10"/>
    <p:sldId id="371" r:id="rId11"/>
    <p:sldId id="399" r:id="rId12"/>
    <p:sldId id="400" r:id="rId13"/>
    <p:sldId id="369" r:id="rId14"/>
    <p:sldId id="401" r:id="rId15"/>
    <p:sldId id="402" r:id="rId16"/>
    <p:sldId id="403" r:id="rId17"/>
    <p:sldId id="404" r:id="rId18"/>
    <p:sldId id="405" r:id="rId19"/>
    <p:sldId id="420" r:id="rId20"/>
    <p:sldId id="407" r:id="rId21"/>
    <p:sldId id="408" r:id="rId22"/>
    <p:sldId id="422" r:id="rId23"/>
    <p:sldId id="409" r:id="rId24"/>
    <p:sldId id="423" r:id="rId25"/>
    <p:sldId id="424" r:id="rId26"/>
    <p:sldId id="345" r:id="rId27"/>
    <p:sldId id="309" r:id="rId28"/>
    <p:sldId id="316" r:id="rId29"/>
    <p:sldId id="308" r:id="rId30"/>
    <p:sldId id="379" r:id="rId31"/>
    <p:sldId id="324" r:id="rId32"/>
    <p:sldId id="348" r:id="rId33"/>
    <p:sldId id="362" r:id="rId34"/>
    <p:sldId id="360" r:id="rId35"/>
    <p:sldId id="361" r:id="rId36"/>
    <p:sldId id="279" r:id="rId37"/>
    <p:sldId id="416" r:id="rId38"/>
    <p:sldId id="429" r:id="rId39"/>
    <p:sldId id="431" r:id="rId40"/>
    <p:sldId id="427" r:id="rId41"/>
    <p:sldId id="315" r:id="rId42"/>
    <p:sldId id="338" r:id="rId43"/>
    <p:sldId id="421" r:id="rId44"/>
    <p:sldId id="340" r:id="rId45"/>
    <p:sldId id="365" r:id="rId46"/>
    <p:sldId id="435" r:id="rId47"/>
    <p:sldId id="438" r:id="rId48"/>
    <p:sldId id="425" r:id="rId49"/>
    <p:sldId id="426" r:id="rId50"/>
    <p:sldId id="43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372"/>
    <a:srgbClr val="8499AA"/>
    <a:srgbClr val="A70323"/>
    <a:srgbClr val="B40325"/>
    <a:srgbClr val="000001"/>
    <a:srgbClr val="14407C"/>
    <a:srgbClr val="FFFFFF"/>
    <a:srgbClr val="2A7DAD"/>
    <a:srgbClr val="355B9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DD6E9-B055-E445-838B-4764F703D7ED}" v="1150" dt="2024-05-17T16:07:18.7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7"/>
    <p:restoredTop sz="94649"/>
  </p:normalViewPr>
  <p:slideViewPr>
    <p:cSldViewPr snapToGrid="0">
      <p:cViewPr varScale="1">
        <p:scale>
          <a:sx n="102" d="100"/>
          <a:sy n="102" d="100"/>
        </p:scale>
        <p:origin x="552" y="-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red/gptwithtex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red/gptwithtex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red/gptwithtex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red/gptwithtex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red/gptwithtex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red/gptwithtex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Loss with out Text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'GPT No Text'!$B$1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'GPT No Text'!$B$2:$B$101</c:f>
              <c:numCache>
                <c:formatCode>General</c:formatCode>
                <c:ptCount val="100"/>
                <c:pt idx="0">
                  <c:v>0.114</c:v>
                </c:pt>
                <c:pt idx="1">
                  <c:v>2.8000000000000001E-2</c:v>
                </c:pt>
                <c:pt idx="2">
                  <c:v>2.8000000000000001E-2</c:v>
                </c:pt>
                <c:pt idx="3">
                  <c:v>2.7E-2</c:v>
                </c:pt>
                <c:pt idx="4">
                  <c:v>2.5999999999999999E-2</c:v>
                </c:pt>
                <c:pt idx="5">
                  <c:v>2.5999999999999999E-2</c:v>
                </c:pt>
                <c:pt idx="6">
                  <c:v>2.5999999999999999E-2</c:v>
                </c:pt>
                <c:pt idx="7">
                  <c:v>2.5999999999999999E-2</c:v>
                </c:pt>
                <c:pt idx="8">
                  <c:v>2.8000000000000001E-2</c:v>
                </c:pt>
                <c:pt idx="9">
                  <c:v>2.5999999999999999E-2</c:v>
                </c:pt>
                <c:pt idx="10">
                  <c:v>2.5999999999999999E-2</c:v>
                </c:pt>
                <c:pt idx="11">
                  <c:v>2.5999999999999999E-2</c:v>
                </c:pt>
                <c:pt idx="12">
                  <c:v>2.5999999999999999E-2</c:v>
                </c:pt>
                <c:pt idx="13">
                  <c:v>2.5999999999999999E-2</c:v>
                </c:pt>
                <c:pt idx="14">
                  <c:v>2.7E-2</c:v>
                </c:pt>
                <c:pt idx="15">
                  <c:v>2.5999999999999999E-2</c:v>
                </c:pt>
                <c:pt idx="16">
                  <c:v>2.5999999999999999E-2</c:v>
                </c:pt>
                <c:pt idx="17">
                  <c:v>2.5999999999999999E-2</c:v>
                </c:pt>
                <c:pt idx="18">
                  <c:v>2.5000000000000001E-2</c:v>
                </c:pt>
                <c:pt idx="19">
                  <c:v>2.5999999999999999E-2</c:v>
                </c:pt>
                <c:pt idx="20">
                  <c:v>2.5999999999999999E-2</c:v>
                </c:pt>
                <c:pt idx="21">
                  <c:v>2.5000000000000001E-2</c:v>
                </c:pt>
                <c:pt idx="22">
                  <c:v>2.5999999999999999E-2</c:v>
                </c:pt>
                <c:pt idx="23">
                  <c:v>2.5999999999999999E-2</c:v>
                </c:pt>
                <c:pt idx="24">
                  <c:v>2.5000000000000001E-2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2.5000000000000001E-2</c:v>
                </c:pt>
                <c:pt idx="28">
                  <c:v>2.5999999999999999E-2</c:v>
                </c:pt>
                <c:pt idx="29">
                  <c:v>2.5000000000000001E-2</c:v>
                </c:pt>
                <c:pt idx="30">
                  <c:v>2.5999999999999999E-2</c:v>
                </c:pt>
                <c:pt idx="31">
                  <c:v>2.5000000000000001E-2</c:v>
                </c:pt>
                <c:pt idx="32">
                  <c:v>2.5000000000000001E-2</c:v>
                </c:pt>
                <c:pt idx="33">
                  <c:v>2.5000000000000001E-2</c:v>
                </c:pt>
                <c:pt idx="34">
                  <c:v>2.4E-2</c:v>
                </c:pt>
                <c:pt idx="35">
                  <c:v>2.5000000000000001E-2</c:v>
                </c:pt>
                <c:pt idx="36">
                  <c:v>2.5000000000000001E-2</c:v>
                </c:pt>
                <c:pt idx="37">
                  <c:v>2.4E-2</c:v>
                </c:pt>
                <c:pt idx="38">
                  <c:v>2.4E-2</c:v>
                </c:pt>
                <c:pt idx="39">
                  <c:v>2.4E-2</c:v>
                </c:pt>
                <c:pt idx="40">
                  <c:v>2.5999999999999999E-2</c:v>
                </c:pt>
                <c:pt idx="41">
                  <c:v>2.4E-2</c:v>
                </c:pt>
                <c:pt idx="42">
                  <c:v>2.4E-2</c:v>
                </c:pt>
                <c:pt idx="43">
                  <c:v>2.5000000000000001E-2</c:v>
                </c:pt>
                <c:pt idx="44">
                  <c:v>2.4E-2</c:v>
                </c:pt>
                <c:pt idx="45">
                  <c:v>2.4E-2</c:v>
                </c:pt>
                <c:pt idx="46">
                  <c:v>2.3E-2</c:v>
                </c:pt>
                <c:pt idx="47">
                  <c:v>2.3E-2</c:v>
                </c:pt>
                <c:pt idx="48">
                  <c:v>2.1999999999999999E-2</c:v>
                </c:pt>
                <c:pt idx="49">
                  <c:v>2.3E-2</c:v>
                </c:pt>
                <c:pt idx="50">
                  <c:v>2.3E-2</c:v>
                </c:pt>
                <c:pt idx="51">
                  <c:v>2.1999999999999999E-2</c:v>
                </c:pt>
                <c:pt idx="52">
                  <c:v>2.1999999999999999E-2</c:v>
                </c:pt>
                <c:pt idx="53">
                  <c:v>2.1999999999999999E-2</c:v>
                </c:pt>
                <c:pt idx="54">
                  <c:v>2.1999999999999999E-2</c:v>
                </c:pt>
                <c:pt idx="55">
                  <c:v>2.1000000000000001E-2</c:v>
                </c:pt>
                <c:pt idx="56">
                  <c:v>2.1000000000000001E-2</c:v>
                </c:pt>
                <c:pt idx="57">
                  <c:v>2.1000000000000001E-2</c:v>
                </c:pt>
                <c:pt idx="58">
                  <c:v>2.1000000000000001E-2</c:v>
                </c:pt>
                <c:pt idx="59">
                  <c:v>0.02</c:v>
                </c:pt>
                <c:pt idx="60">
                  <c:v>0.02</c:v>
                </c:pt>
                <c:pt idx="61">
                  <c:v>1.9E-2</c:v>
                </c:pt>
                <c:pt idx="62">
                  <c:v>1.9E-2</c:v>
                </c:pt>
                <c:pt idx="63">
                  <c:v>1.9E-2</c:v>
                </c:pt>
                <c:pt idx="64">
                  <c:v>1.9E-2</c:v>
                </c:pt>
                <c:pt idx="65">
                  <c:v>1.7999999999999999E-2</c:v>
                </c:pt>
                <c:pt idx="66">
                  <c:v>1.7000000000000001E-2</c:v>
                </c:pt>
                <c:pt idx="67">
                  <c:v>1.7999999999999999E-2</c:v>
                </c:pt>
                <c:pt idx="68">
                  <c:v>1.7000000000000001E-2</c:v>
                </c:pt>
                <c:pt idx="69">
                  <c:v>1.7000000000000001E-2</c:v>
                </c:pt>
                <c:pt idx="70">
                  <c:v>1.7000000000000001E-2</c:v>
                </c:pt>
                <c:pt idx="71">
                  <c:v>1.7000000000000001E-2</c:v>
                </c:pt>
                <c:pt idx="72">
                  <c:v>1.6E-2</c:v>
                </c:pt>
                <c:pt idx="73">
                  <c:v>1.7000000000000001E-2</c:v>
                </c:pt>
                <c:pt idx="74">
                  <c:v>1.6E-2</c:v>
                </c:pt>
                <c:pt idx="75">
                  <c:v>1.6E-2</c:v>
                </c:pt>
                <c:pt idx="76">
                  <c:v>1.6E-2</c:v>
                </c:pt>
                <c:pt idx="77">
                  <c:v>1.6E-2</c:v>
                </c:pt>
                <c:pt idx="78">
                  <c:v>1.6E-2</c:v>
                </c:pt>
                <c:pt idx="79">
                  <c:v>1.6E-2</c:v>
                </c:pt>
                <c:pt idx="80">
                  <c:v>1.4999999999999999E-2</c:v>
                </c:pt>
                <c:pt idx="81">
                  <c:v>1.4999999999999999E-2</c:v>
                </c:pt>
                <c:pt idx="82">
                  <c:v>1.4999999999999999E-2</c:v>
                </c:pt>
                <c:pt idx="83">
                  <c:v>1.4999999999999999E-2</c:v>
                </c:pt>
                <c:pt idx="84">
                  <c:v>1.4E-2</c:v>
                </c:pt>
                <c:pt idx="85">
                  <c:v>1.4E-2</c:v>
                </c:pt>
                <c:pt idx="86">
                  <c:v>1.4E-2</c:v>
                </c:pt>
                <c:pt idx="87">
                  <c:v>1.4E-2</c:v>
                </c:pt>
                <c:pt idx="88">
                  <c:v>1.4E-2</c:v>
                </c:pt>
                <c:pt idx="89">
                  <c:v>1.4E-2</c:v>
                </c:pt>
                <c:pt idx="90">
                  <c:v>1.4999999999999999E-2</c:v>
                </c:pt>
                <c:pt idx="91">
                  <c:v>1.2999999999999999E-2</c:v>
                </c:pt>
                <c:pt idx="92">
                  <c:v>1.4E-2</c:v>
                </c:pt>
                <c:pt idx="93">
                  <c:v>1.2999999999999999E-2</c:v>
                </c:pt>
                <c:pt idx="94">
                  <c:v>1.2999999999999999E-2</c:v>
                </c:pt>
                <c:pt idx="95">
                  <c:v>1.2999999999999999E-2</c:v>
                </c:pt>
                <c:pt idx="96">
                  <c:v>1.4E-2</c:v>
                </c:pt>
                <c:pt idx="97">
                  <c:v>1.2999999999999999E-2</c:v>
                </c:pt>
                <c:pt idx="98">
                  <c:v>1.2999999999999999E-2</c:v>
                </c:pt>
                <c:pt idx="99">
                  <c:v>1.2999999999999999E-2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67-FF4B-98EE-C59248FE5584}"/>
            </c:ext>
          </c:extLst>
        </c:ser>
        <c:ser>
          <c:idx val="1"/>
          <c:order val="1"/>
          <c:tx>
            <c:strRef>
              <c:f>'GPT No Text'!$D$1</c:f>
              <c:strCache>
                <c:ptCount val="1"/>
                <c:pt idx="0">
                  <c:v>Test Loss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'GPT No Text'!$D$2:$D$101</c:f>
              <c:numCache>
                <c:formatCode>General</c:formatCode>
                <c:ptCount val="100"/>
                <c:pt idx="0">
                  <c:v>2.9000000000000001E-2</c:v>
                </c:pt>
                <c:pt idx="1">
                  <c:v>2.4E-2</c:v>
                </c:pt>
                <c:pt idx="2">
                  <c:v>1.6E-2</c:v>
                </c:pt>
                <c:pt idx="3">
                  <c:v>1.4E-2</c:v>
                </c:pt>
                <c:pt idx="4">
                  <c:v>1.4E-2</c:v>
                </c:pt>
                <c:pt idx="5">
                  <c:v>1.4999999999999999E-2</c:v>
                </c:pt>
                <c:pt idx="6">
                  <c:v>1.4E-2</c:v>
                </c:pt>
                <c:pt idx="7">
                  <c:v>1.4E-2</c:v>
                </c:pt>
                <c:pt idx="8">
                  <c:v>0.02</c:v>
                </c:pt>
                <c:pt idx="9">
                  <c:v>1.6E-2</c:v>
                </c:pt>
                <c:pt idx="10">
                  <c:v>1.4999999999999999E-2</c:v>
                </c:pt>
                <c:pt idx="11">
                  <c:v>1.7000000000000001E-2</c:v>
                </c:pt>
                <c:pt idx="12">
                  <c:v>1.2999999999999999E-2</c:v>
                </c:pt>
                <c:pt idx="13">
                  <c:v>1.2999999999999999E-2</c:v>
                </c:pt>
                <c:pt idx="14">
                  <c:v>1.7000000000000001E-2</c:v>
                </c:pt>
                <c:pt idx="15">
                  <c:v>1.2999999999999999E-2</c:v>
                </c:pt>
                <c:pt idx="16">
                  <c:v>2.1000000000000001E-2</c:v>
                </c:pt>
                <c:pt idx="17">
                  <c:v>1.4E-2</c:v>
                </c:pt>
                <c:pt idx="18">
                  <c:v>1.9E-2</c:v>
                </c:pt>
                <c:pt idx="19">
                  <c:v>1.7000000000000001E-2</c:v>
                </c:pt>
                <c:pt idx="20">
                  <c:v>2.1000000000000001E-2</c:v>
                </c:pt>
                <c:pt idx="21">
                  <c:v>0.02</c:v>
                </c:pt>
                <c:pt idx="22">
                  <c:v>1.4E-2</c:v>
                </c:pt>
                <c:pt idx="23">
                  <c:v>1.4E-2</c:v>
                </c:pt>
                <c:pt idx="24">
                  <c:v>2.5000000000000001E-2</c:v>
                </c:pt>
                <c:pt idx="25">
                  <c:v>1.7000000000000001E-2</c:v>
                </c:pt>
                <c:pt idx="26">
                  <c:v>1.4E-2</c:v>
                </c:pt>
                <c:pt idx="27">
                  <c:v>1.2999999999999999E-2</c:v>
                </c:pt>
                <c:pt idx="28">
                  <c:v>1.2999999999999999E-2</c:v>
                </c:pt>
                <c:pt idx="29">
                  <c:v>1.6E-2</c:v>
                </c:pt>
                <c:pt idx="30">
                  <c:v>1.2999999999999999E-2</c:v>
                </c:pt>
                <c:pt idx="31">
                  <c:v>1.4E-2</c:v>
                </c:pt>
                <c:pt idx="32">
                  <c:v>1.6E-2</c:v>
                </c:pt>
                <c:pt idx="33">
                  <c:v>1.2999999999999999E-2</c:v>
                </c:pt>
                <c:pt idx="34">
                  <c:v>1.2999999999999999E-2</c:v>
                </c:pt>
                <c:pt idx="35">
                  <c:v>1.4E-2</c:v>
                </c:pt>
                <c:pt idx="36">
                  <c:v>1.4E-2</c:v>
                </c:pt>
                <c:pt idx="37">
                  <c:v>1.4E-2</c:v>
                </c:pt>
                <c:pt idx="38">
                  <c:v>2.1000000000000001E-2</c:v>
                </c:pt>
                <c:pt idx="39">
                  <c:v>1.2999999999999999E-2</c:v>
                </c:pt>
                <c:pt idx="40">
                  <c:v>1.6E-2</c:v>
                </c:pt>
                <c:pt idx="41">
                  <c:v>1.4999999999999999E-2</c:v>
                </c:pt>
                <c:pt idx="42">
                  <c:v>1.2999999999999999E-2</c:v>
                </c:pt>
                <c:pt idx="43">
                  <c:v>1.4E-2</c:v>
                </c:pt>
                <c:pt idx="44">
                  <c:v>1.4E-2</c:v>
                </c:pt>
                <c:pt idx="45">
                  <c:v>1.4E-2</c:v>
                </c:pt>
                <c:pt idx="46">
                  <c:v>0.02</c:v>
                </c:pt>
                <c:pt idx="47">
                  <c:v>1.4E-2</c:v>
                </c:pt>
                <c:pt idx="48">
                  <c:v>1.4E-2</c:v>
                </c:pt>
                <c:pt idx="49">
                  <c:v>2.1000000000000001E-2</c:v>
                </c:pt>
                <c:pt idx="50">
                  <c:v>0.02</c:v>
                </c:pt>
                <c:pt idx="51">
                  <c:v>1.9E-2</c:v>
                </c:pt>
                <c:pt idx="52">
                  <c:v>1.7999999999999999E-2</c:v>
                </c:pt>
                <c:pt idx="53">
                  <c:v>1.4E-2</c:v>
                </c:pt>
                <c:pt idx="54">
                  <c:v>1.4E-2</c:v>
                </c:pt>
                <c:pt idx="55">
                  <c:v>0.02</c:v>
                </c:pt>
                <c:pt idx="56">
                  <c:v>1.4999999999999999E-2</c:v>
                </c:pt>
                <c:pt idx="57">
                  <c:v>1.4E-2</c:v>
                </c:pt>
                <c:pt idx="58">
                  <c:v>2.1000000000000001E-2</c:v>
                </c:pt>
                <c:pt idx="59">
                  <c:v>1.6E-2</c:v>
                </c:pt>
                <c:pt idx="60">
                  <c:v>1.6E-2</c:v>
                </c:pt>
                <c:pt idx="61">
                  <c:v>1.4999999999999999E-2</c:v>
                </c:pt>
                <c:pt idx="62">
                  <c:v>1.7999999999999999E-2</c:v>
                </c:pt>
                <c:pt idx="63">
                  <c:v>1.9E-2</c:v>
                </c:pt>
                <c:pt idx="64">
                  <c:v>1.6E-2</c:v>
                </c:pt>
                <c:pt idx="65">
                  <c:v>1.7000000000000001E-2</c:v>
                </c:pt>
                <c:pt idx="66">
                  <c:v>1.4999999999999999E-2</c:v>
                </c:pt>
                <c:pt idx="67">
                  <c:v>1.4999999999999999E-2</c:v>
                </c:pt>
                <c:pt idx="68">
                  <c:v>1.6E-2</c:v>
                </c:pt>
                <c:pt idx="69">
                  <c:v>1.4E-2</c:v>
                </c:pt>
                <c:pt idx="70">
                  <c:v>1.4E-2</c:v>
                </c:pt>
                <c:pt idx="71">
                  <c:v>1.4999999999999999E-2</c:v>
                </c:pt>
                <c:pt idx="72">
                  <c:v>1.4E-2</c:v>
                </c:pt>
                <c:pt idx="73">
                  <c:v>1.4E-2</c:v>
                </c:pt>
                <c:pt idx="74">
                  <c:v>1.4999999999999999E-2</c:v>
                </c:pt>
                <c:pt idx="75">
                  <c:v>1.2999999999999999E-2</c:v>
                </c:pt>
                <c:pt idx="76">
                  <c:v>1.7000000000000001E-2</c:v>
                </c:pt>
                <c:pt idx="77">
                  <c:v>1.4E-2</c:v>
                </c:pt>
                <c:pt idx="78">
                  <c:v>2.1999999999999999E-2</c:v>
                </c:pt>
                <c:pt idx="79">
                  <c:v>1.4999999999999999E-2</c:v>
                </c:pt>
                <c:pt idx="80">
                  <c:v>1.7000000000000001E-2</c:v>
                </c:pt>
                <c:pt idx="81">
                  <c:v>1.7999999999999999E-2</c:v>
                </c:pt>
                <c:pt idx="82">
                  <c:v>1.6E-2</c:v>
                </c:pt>
                <c:pt idx="83">
                  <c:v>0.02</c:v>
                </c:pt>
                <c:pt idx="84">
                  <c:v>1.4999999999999999E-2</c:v>
                </c:pt>
                <c:pt idx="85">
                  <c:v>1.6E-2</c:v>
                </c:pt>
                <c:pt idx="86">
                  <c:v>1.4E-2</c:v>
                </c:pt>
                <c:pt idx="87">
                  <c:v>1.7999999999999999E-2</c:v>
                </c:pt>
                <c:pt idx="88">
                  <c:v>1.4999999999999999E-2</c:v>
                </c:pt>
                <c:pt idx="89">
                  <c:v>1.4999999999999999E-2</c:v>
                </c:pt>
                <c:pt idx="90">
                  <c:v>1.7000000000000001E-2</c:v>
                </c:pt>
                <c:pt idx="91">
                  <c:v>1.4E-2</c:v>
                </c:pt>
                <c:pt idx="92">
                  <c:v>1.4999999999999999E-2</c:v>
                </c:pt>
                <c:pt idx="93">
                  <c:v>1.7000000000000001E-2</c:v>
                </c:pt>
                <c:pt idx="94">
                  <c:v>1.7999999999999999E-2</c:v>
                </c:pt>
                <c:pt idx="95">
                  <c:v>1.7000000000000001E-2</c:v>
                </c:pt>
                <c:pt idx="96">
                  <c:v>1.6E-2</c:v>
                </c:pt>
                <c:pt idx="97">
                  <c:v>1.7000000000000001E-2</c:v>
                </c:pt>
                <c:pt idx="98">
                  <c:v>1.7000000000000001E-2</c:v>
                </c:pt>
                <c:pt idx="99">
                  <c:v>1.7000000000000001E-2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67-FF4B-98EE-C59248FE5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6914015"/>
        <c:axId val="1756386479"/>
      </c:lineChart>
      <c:catAx>
        <c:axId val="17569140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6386479"/>
        <c:crosses val="autoZero"/>
        <c:auto val="1"/>
        <c:lblAlgn val="ctr"/>
        <c:lblOffset val="100"/>
        <c:noMultiLvlLbl val="0"/>
      </c:catAx>
      <c:valAx>
        <c:axId val="17563864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6914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1" baseline="0" dirty="0"/>
              <a:t>Loss with Text</a:t>
            </a:r>
            <a:endParaRPr lang="en-GB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'Actual No Text'!$B$1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'Actual No Text'!$B$2:$B$101</c:f>
              <c:numCache>
                <c:formatCode>General</c:formatCode>
                <c:ptCount val="100"/>
                <c:pt idx="0">
                  <c:v>0.105</c:v>
                </c:pt>
                <c:pt idx="1">
                  <c:v>3.5999999999999997E-2</c:v>
                </c:pt>
                <c:pt idx="2">
                  <c:v>3.1E-2</c:v>
                </c:pt>
                <c:pt idx="3">
                  <c:v>2.9000000000000001E-2</c:v>
                </c:pt>
                <c:pt idx="4">
                  <c:v>3.3000000000000002E-2</c:v>
                </c:pt>
                <c:pt idx="5">
                  <c:v>3.3000000000000002E-2</c:v>
                </c:pt>
                <c:pt idx="6">
                  <c:v>3.1E-2</c:v>
                </c:pt>
                <c:pt idx="7">
                  <c:v>2.9000000000000001E-2</c:v>
                </c:pt>
                <c:pt idx="8">
                  <c:v>2.8000000000000001E-2</c:v>
                </c:pt>
                <c:pt idx="9">
                  <c:v>2.7E-2</c:v>
                </c:pt>
                <c:pt idx="10">
                  <c:v>2.7E-2</c:v>
                </c:pt>
                <c:pt idx="11">
                  <c:v>2.8000000000000001E-2</c:v>
                </c:pt>
                <c:pt idx="12">
                  <c:v>2.8000000000000001E-2</c:v>
                </c:pt>
                <c:pt idx="13">
                  <c:v>2.8000000000000001E-2</c:v>
                </c:pt>
                <c:pt idx="14">
                  <c:v>2.7E-2</c:v>
                </c:pt>
                <c:pt idx="15">
                  <c:v>2.5999999999999999E-2</c:v>
                </c:pt>
                <c:pt idx="16">
                  <c:v>2.5999999999999999E-2</c:v>
                </c:pt>
                <c:pt idx="17">
                  <c:v>2.5999999999999999E-2</c:v>
                </c:pt>
                <c:pt idx="18">
                  <c:v>2.5000000000000001E-2</c:v>
                </c:pt>
                <c:pt idx="19">
                  <c:v>2.5999999999999999E-2</c:v>
                </c:pt>
                <c:pt idx="20">
                  <c:v>2.5000000000000001E-2</c:v>
                </c:pt>
                <c:pt idx="21">
                  <c:v>2.5000000000000001E-2</c:v>
                </c:pt>
                <c:pt idx="22">
                  <c:v>2.5999999999999999E-2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2.4E-2</c:v>
                </c:pt>
                <c:pt idx="26">
                  <c:v>2.3E-2</c:v>
                </c:pt>
                <c:pt idx="27">
                  <c:v>2.3E-2</c:v>
                </c:pt>
                <c:pt idx="28">
                  <c:v>2.3E-2</c:v>
                </c:pt>
                <c:pt idx="29">
                  <c:v>2.3E-2</c:v>
                </c:pt>
                <c:pt idx="30">
                  <c:v>2.1999999999999999E-2</c:v>
                </c:pt>
                <c:pt idx="31">
                  <c:v>2.1999999999999999E-2</c:v>
                </c:pt>
                <c:pt idx="32">
                  <c:v>0.02</c:v>
                </c:pt>
                <c:pt idx="33">
                  <c:v>2.1000000000000001E-2</c:v>
                </c:pt>
                <c:pt idx="34">
                  <c:v>0.02</c:v>
                </c:pt>
                <c:pt idx="35">
                  <c:v>0.02</c:v>
                </c:pt>
                <c:pt idx="36">
                  <c:v>1.9E-2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1.9E-2</c:v>
                </c:pt>
                <c:pt idx="42">
                  <c:v>1.7999999999999999E-2</c:v>
                </c:pt>
                <c:pt idx="43">
                  <c:v>1.7999999999999999E-2</c:v>
                </c:pt>
                <c:pt idx="44">
                  <c:v>1.7999999999999999E-2</c:v>
                </c:pt>
                <c:pt idx="45">
                  <c:v>1.7000000000000001E-2</c:v>
                </c:pt>
                <c:pt idx="46">
                  <c:v>1.7000000000000001E-2</c:v>
                </c:pt>
                <c:pt idx="47">
                  <c:v>1.9E-2</c:v>
                </c:pt>
                <c:pt idx="48">
                  <c:v>1.7000000000000001E-2</c:v>
                </c:pt>
                <c:pt idx="49">
                  <c:v>1.7000000000000001E-2</c:v>
                </c:pt>
                <c:pt idx="50">
                  <c:v>1.6E-2</c:v>
                </c:pt>
                <c:pt idx="51">
                  <c:v>1.6E-2</c:v>
                </c:pt>
                <c:pt idx="52">
                  <c:v>1.7000000000000001E-2</c:v>
                </c:pt>
                <c:pt idx="53">
                  <c:v>1.6E-2</c:v>
                </c:pt>
                <c:pt idx="54">
                  <c:v>1.6E-2</c:v>
                </c:pt>
                <c:pt idx="55">
                  <c:v>1.6E-2</c:v>
                </c:pt>
                <c:pt idx="56">
                  <c:v>1.6E-2</c:v>
                </c:pt>
                <c:pt idx="57">
                  <c:v>1.4999999999999999E-2</c:v>
                </c:pt>
                <c:pt idx="58">
                  <c:v>1.4999999999999999E-2</c:v>
                </c:pt>
                <c:pt idx="59">
                  <c:v>1.6E-2</c:v>
                </c:pt>
                <c:pt idx="60">
                  <c:v>1.4999999999999999E-2</c:v>
                </c:pt>
                <c:pt idx="61">
                  <c:v>1.4E-2</c:v>
                </c:pt>
                <c:pt idx="62">
                  <c:v>1.4E-2</c:v>
                </c:pt>
                <c:pt idx="63">
                  <c:v>1.4999999999999999E-2</c:v>
                </c:pt>
                <c:pt idx="64">
                  <c:v>1.4999999999999999E-2</c:v>
                </c:pt>
                <c:pt idx="65">
                  <c:v>1.4E-2</c:v>
                </c:pt>
                <c:pt idx="66">
                  <c:v>1.7000000000000001E-2</c:v>
                </c:pt>
                <c:pt idx="67">
                  <c:v>1.4999999999999999E-2</c:v>
                </c:pt>
                <c:pt idx="68">
                  <c:v>1.4E-2</c:v>
                </c:pt>
                <c:pt idx="69">
                  <c:v>1.4E-2</c:v>
                </c:pt>
                <c:pt idx="70">
                  <c:v>1.4999999999999999E-2</c:v>
                </c:pt>
                <c:pt idx="71">
                  <c:v>1.4E-2</c:v>
                </c:pt>
                <c:pt idx="72">
                  <c:v>1.4E-2</c:v>
                </c:pt>
                <c:pt idx="73">
                  <c:v>1.4999999999999999E-2</c:v>
                </c:pt>
                <c:pt idx="74">
                  <c:v>1.4999999999999999E-2</c:v>
                </c:pt>
                <c:pt idx="75">
                  <c:v>1.4E-2</c:v>
                </c:pt>
                <c:pt idx="76">
                  <c:v>1.4E-2</c:v>
                </c:pt>
                <c:pt idx="77">
                  <c:v>1.4E-2</c:v>
                </c:pt>
                <c:pt idx="78">
                  <c:v>1.2999999999999999E-2</c:v>
                </c:pt>
                <c:pt idx="79">
                  <c:v>1.4E-2</c:v>
                </c:pt>
                <c:pt idx="80">
                  <c:v>1.2999999999999999E-2</c:v>
                </c:pt>
                <c:pt idx="81">
                  <c:v>1.2999999999999999E-2</c:v>
                </c:pt>
                <c:pt idx="82">
                  <c:v>1.2999999999999999E-2</c:v>
                </c:pt>
                <c:pt idx="83">
                  <c:v>1.2999999999999999E-2</c:v>
                </c:pt>
                <c:pt idx="84">
                  <c:v>1.2999999999999999E-2</c:v>
                </c:pt>
                <c:pt idx="85">
                  <c:v>1.2999999999999999E-2</c:v>
                </c:pt>
                <c:pt idx="86">
                  <c:v>1.2999999999999999E-2</c:v>
                </c:pt>
                <c:pt idx="87">
                  <c:v>1.2E-2</c:v>
                </c:pt>
                <c:pt idx="88">
                  <c:v>1.2999999999999999E-2</c:v>
                </c:pt>
                <c:pt idx="89">
                  <c:v>1.2999999999999999E-2</c:v>
                </c:pt>
                <c:pt idx="90">
                  <c:v>1.2999999999999999E-2</c:v>
                </c:pt>
                <c:pt idx="91">
                  <c:v>1.2E-2</c:v>
                </c:pt>
                <c:pt idx="92">
                  <c:v>1.2E-2</c:v>
                </c:pt>
                <c:pt idx="93">
                  <c:v>1.2E-2</c:v>
                </c:pt>
                <c:pt idx="94">
                  <c:v>1.2E-2</c:v>
                </c:pt>
                <c:pt idx="95">
                  <c:v>1.2999999999999999E-2</c:v>
                </c:pt>
                <c:pt idx="96">
                  <c:v>1.2999999999999999E-2</c:v>
                </c:pt>
                <c:pt idx="97">
                  <c:v>1.2E-2</c:v>
                </c:pt>
                <c:pt idx="98">
                  <c:v>1.2E-2</c:v>
                </c:pt>
                <c:pt idx="99">
                  <c:v>1.2E-2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C7-B64F-9137-A8FD8782F519}"/>
            </c:ext>
          </c:extLst>
        </c:ser>
        <c:ser>
          <c:idx val="1"/>
          <c:order val="1"/>
          <c:tx>
            <c:strRef>
              <c:f>'Actual No Text'!$D$1</c:f>
              <c:strCache>
                <c:ptCount val="1"/>
                <c:pt idx="0">
                  <c:v>Test Loss</c:v>
                </c:pt>
              </c:strCache>
            </c:strRef>
          </c:tx>
          <c:spPr>
            <a:ln w="28575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'Actual No Text'!$D$2:$D$101</c:f>
              <c:numCache>
                <c:formatCode>0.00</c:formatCode>
                <c:ptCount val="100"/>
                <c:pt idx="0">
                  <c:v>3.5000000000000003E-2</c:v>
                </c:pt>
                <c:pt idx="1">
                  <c:v>2.5000000000000001E-2</c:v>
                </c:pt>
                <c:pt idx="2" formatCode="General">
                  <c:v>0.02</c:v>
                </c:pt>
                <c:pt idx="3" formatCode="General">
                  <c:v>2.8000000000000001E-2</c:v>
                </c:pt>
                <c:pt idx="4" formatCode="General">
                  <c:v>1.7000000000000001E-2</c:v>
                </c:pt>
                <c:pt idx="5" formatCode="General">
                  <c:v>2.8000000000000001E-2</c:v>
                </c:pt>
                <c:pt idx="6" formatCode="General">
                  <c:v>1.7999999999999999E-2</c:v>
                </c:pt>
                <c:pt idx="7" formatCode="General">
                  <c:v>1.6E-2</c:v>
                </c:pt>
                <c:pt idx="8" formatCode="General">
                  <c:v>1.6E-2</c:v>
                </c:pt>
                <c:pt idx="9" formatCode="General">
                  <c:v>1.7999999999999999E-2</c:v>
                </c:pt>
                <c:pt idx="10" formatCode="General">
                  <c:v>1.7000000000000001E-2</c:v>
                </c:pt>
                <c:pt idx="11" formatCode="General">
                  <c:v>2.1000000000000001E-2</c:v>
                </c:pt>
                <c:pt idx="12" formatCode="General">
                  <c:v>3.2000000000000001E-2</c:v>
                </c:pt>
                <c:pt idx="13" formatCode="General">
                  <c:v>0.02</c:v>
                </c:pt>
                <c:pt idx="14" formatCode="General">
                  <c:v>0.02</c:v>
                </c:pt>
                <c:pt idx="15" formatCode="General">
                  <c:v>1.9E-2</c:v>
                </c:pt>
                <c:pt idx="16" formatCode="General">
                  <c:v>1.6E-2</c:v>
                </c:pt>
                <c:pt idx="17" formatCode="General">
                  <c:v>0.02</c:v>
                </c:pt>
                <c:pt idx="18" formatCode="General">
                  <c:v>2.3E-2</c:v>
                </c:pt>
                <c:pt idx="19" formatCode="General">
                  <c:v>1.6E-2</c:v>
                </c:pt>
                <c:pt idx="20" formatCode="General">
                  <c:v>1.6E-2</c:v>
                </c:pt>
                <c:pt idx="21" formatCode="General">
                  <c:v>1.7999999999999999E-2</c:v>
                </c:pt>
                <c:pt idx="22" formatCode="General">
                  <c:v>2.1999999999999999E-2</c:v>
                </c:pt>
                <c:pt idx="23" formatCode="General">
                  <c:v>2.1000000000000001E-2</c:v>
                </c:pt>
                <c:pt idx="24" formatCode="General">
                  <c:v>1.9E-2</c:v>
                </c:pt>
                <c:pt idx="25" formatCode="General">
                  <c:v>0.02</c:v>
                </c:pt>
                <c:pt idx="26" formatCode="General">
                  <c:v>2.5000000000000001E-2</c:v>
                </c:pt>
                <c:pt idx="27" formatCode="General">
                  <c:v>2.1999999999999999E-2</c:v>
                </c:pt>
                <c:pt idx="28" formatCode="General">
                  <c:v>3.4000000000000002E-2</c:v>
                </c:pt>
                <c:pt idx="29" formatCode="General">
                  <c:v>0.02</c:v>
                </c:pt>
                <c:pt idx="30" formatCode="General">
                  <c:v>2.1999999999999999E-2</c:v>
                </c:pt>
                <c:pt idx="31" formatCode="General">
                  <c:v>2.1000000000000001E-2</c:v>
                </c:pt>
                <c:pt idx="32" formatCode="General">
                  <c:v>2.3E-2</c:v>
                </c:pt>
                <c:pt idx="33" formatCode="General">
                  <c:v>1.7000000000000001E-2</c:v>
                </c:pt>
                <c:pt idx="34" formatCode="General">
                  <c:v>1.7000000000000001E-2</c:v>
                </c:pt>
                <c:pt idx="35" formatCode="General">
                  <c:v>1.7999999999999999E-2</c:v>
                </c:pt>
                <c:pt idx="36" formatCode="General">
                  <c:v>0.02</c:v>
                </c:pt>
                <c:pt idx="37" formatCode="General">
                  <c:v>1.7999999999999999E-2</c:v>
                </c:pt>
                <c:pt idx="38" formatCode="General">
                  <c:v>2.4E-2</c:v>
                </c:pt>
                <c:pt idx="39" formatCode="General">
                  <c:v>1.7999999999999999E-2</c:v>
                </c:pt>
                <c:pt idx="40" formatCode="General">
                  <c:v>1.9E-2</c:v>
                </c:pt>
                <c:pt idx="41" formatCode="General">
                  <c:v>2.7E-2</c:v>
                </c:pt>
                <c:pt idx="42" formatCode="General">
                  <c:v>1.9E-2</c:v>
                </c:pt>
                <c:pt idx="43" formatCode="General">
                  <c:v>2.1999999999999999E-2</c:v>
                </c:pt>
                <c:pt idx="44" formatCode="General">
                  <c:v>2.7E-2</c:v>
                </c:pt>
                <c:pt idx="45" formatCode="General">
                  <c:v>2.5000000000000001E-2</c:v>
                </c:pt>
                <c:pt idx="46" formatCode="General">
                  <c:v>2.5000000000000001E-2</c:v>
                </c:pt>
                <c:pt idx="47" formatCode="General">
                  <c:v>2.7E-2</c:v>
                </c:pt>
                <c:pt idx="48" formatCode="General">
                  <c:v>2.1999999999999999E-2</c:v>
                </c:pt>
                <c:pt idx="49" formatCode="General">
                  <c:v>0.02</c:v>
                </c:pt>
                <c:pt idx="50" formatCode="General">
                  <c:v>2.7E-2</c:v>
                </c:pt>
                <c:pt idx="51" formatCode="General">
                  <c:v>2.3E-2</c:v>
                </c:pt>
                <c:pt idx="52" formatCode="General">
                  <c:v>2.4E-2</c:v>
                </c:pt>
                <c:pt idx="53" formatCode="General">
                  <c:v>1.9E-2</c:v>
                </c:pt>
                <c:pt idx="54" formatCode="General">
                  <c:v>2.7E-2</c:v>
                </c:pt>
                <c:pt idx="55" formatCode="General">
                  <c:v>2.4E-2</c:v>
                </c:pt>
                <c:pt idx="56" formatCode="General">
                  <c:v>1.7999999999999999E-2</c:v>
                </c:pt>
                <c:pt idx="57" formatCode="General">
                  <c:v>1.9E-2</c:v>
                </c:pt>
                <c:pt idx="58" formatCode="General">
                  <c:v>3.2000000000000001E-2</c:v>
                </c:pt>
                <c:pt idx="59" formatCode="General">
                  <c:v>1.9E-2</c:v>
                </c:pt>
                <c:pt idx="60" formatCode="General">
                  <c:v>2.5000000000000001E-2</c:v>
                </c:pt>
                <c:pt idx="61" formatCode="General">
                  <c:v>2.3E-2</c:v>
                </c:pt>
                <c:pt idx="62" formatCode="General">
                  <c:v>2.9000000000000001E-2</c:v>
                </c:pt>
                <c:pt idx="63" formatCode="General">
                  <c:v>2.5000000000000001E-2</c:v>
                </c:pt>
                <c:pt idx="64" formatCode="General">
                  <c:v>2.9000000000000001E-2</c:v>
                </c:pt>
                <c:pt idx="65" formatCode="General">
                  <c:v>2.5999999999999999E-2</c:v>
                </c:pt>
                <c:pt idx="66" formatCode="General">
                  <c:v>2.1999999999999999E-2</c:v>
                </c:pt>
                <c:pt idx="67" formatCode="General">
                  <c:v>2.3E-2</c:v>
                </c:pt>
                <c:pt idx="68" formatCode="General">
                  <c:v>0.02</c:v>
                </c:pt>
                <c:pt idx="69" formatCode="General">
                  <c:v>2.1999999999999999E-2</c:v>
                </c:pt>
                <c:pt idx="70" formatCode="General">
                  <c:v>2.7E-2</c:v>
                </c:pt>
                <c:pt idx="71" formatCode="General">
                  <c:v>2.8000000000000001E-2</c:v>
                </c:pt>
                <c:pt idx="72" formatCode="General">
                  <c:v>2.1000000000000001E-2</c:v>
                </c:pt>
                <c:pt idx="73" formatCode="General">
                  <c:v>2.5999999999999999E-2</c:v>
                </c:pt>
                <c:pt idx="74" formatCode="General">
                  <c:v>2.4E-2</c:v>
                </c:pt>
                <c:pt idx="75" formatCode="General">
                  <c:v>2.7E-2</c:v>
                </c:pt>
                <c:pt idx="76" formatCode="General">
                  <c:v>2.1000000000000001E-2</c:v>
                </c:pt>
                <c:pt idx="77" formatCode="General">
                  <c:v>2.1000000000000001E-2</c:v>
                </c:pt>
                <c:pt idx="78" formatCode="General">
                  <c:v>2.1999999999999999E-2</c:v>
                </c:pt>
                <c:pt idx="79" formatCode="General">
                  <c:v>2.1000000000000001E-2</c:v>
                </c:pt>
                <c:pt idx="80" formatCode="General">
                  <c:v>2.1000000000000001E-2</c:v>
                </c:pt>
                <c:pt idx="81" formatCode="General">
                  <c:v>2.3E-2</c:v>
                </c:pt>
                <c:pt idx="82" formatCode="General">
                  <c:v>2.4E-2</c:v>
                </c:pt>
                <c:pt idx="83" formatCode="General">
                  <c:v>2.4E-2</c:v>
                </c:pt>
                <c:pt idx="84" formatCode="General">
                  <c:v>0.02</c:v>
                </c:pt>
                <c:pt idx="85" formatCode="General">
                  <c:v>2.1999999999999999E-2</c:v>
                </c:pt>
                <c:pt idx="86" formatCode="General">
                  <c:v>2.7E-2</c:v>
                </c:pt>
                <c:pt idx="87" formatCode="General">
                  <c:v>2.1000000000000001E-2</c:v>
                </c:pt>
                <c:pt idx="88" formatCode="General">
                  <c:v>2.1999999999999999E-2</c:v>
                </c:pt>
                <c:pt idx="89" formatCode="General">
                  <c:v>2.1000000000000001E-2</c:v>
                </c:pt>
                <c:pt idx="90" formatCode="General">
                  <c:v>2.8000000000000001E-2</c:v>
                </c:pt>
                <c:pt idx="91">
                  <c:v>2.1000000000000001E-2</c:v>
                </c:pt>
                <c:pt idx="92" formatCode="General">
                  <c:v>2.4E-2</c:v>
                </c:pt>
                <c:pt idx="93" formatCode="General">
                  <c:v>2.8000000000000001E-2</c:v>
                </c:pt>
                <c:pt idx="94" formatCode="General">
                  <c:v>2.1000000000000001E-2</c:v>
                </c:pt>
                <c:pt idx="95" formatCode="General">
                  <c:v>2.4E-2</c:v>
                </c:pt>
                <c:pt idx="96" formatCode="General">
                  <c:v>2.5999999999999999E-2</c:v>
                </c:pt>
                <c:pt idx="97" formatCode="General">
                  <c:v>2.1000000000000001E-2</c:v>
                </c:pt>
                <c:pt idx="98" formatCode="General">
                  <c:v>0.02</c:v>
                </c:pt>
                <c:pt idx="99" formatCode="General">
                  <c:v>2.4E-2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C7-B64F-9137-A8FD8782F5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7203903"/>
        <c:axId val="1707205615"/>
      </c:lineChart>
      <c:catAx>
        <c:axId val="170720390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7205615"/>
        <c:crosses val="autoZero"/>
        <c:auto val="1"/>
        <c:lblAlgn val="ctr"/>
        <c:lblOffset val="100"/>
        <c:noMultiLvlLbl val="0"/>
      </c:catAx>
      <c:valAx>
        <c:axId val="170720561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7203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aseline="0" dirty="0"/>
              <a:t>Loss </a:t>
            </a:r>
            <a:r>
              <a:rPr lang="en-GB" dirty="0"/>
              <a:t>Real</a:t>
            </a:r>
            <a:r>
              <a:rPr lang="en-GB" baseline="0" dirty="0"/>
              <a:t> Data Without Text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'Actual no Text'!$B$1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'Actual no Text'!$B$2:$B$101</c:f>
              <c:numCache>
                <c:formatCode>General</c:formatCode>
                <c:ptCount val="100"/>
                <c:pt idx="0">
                  <c:v>0.13700000000000001</c:v>
                </c:pt>
                <c:pt idx="1">
                  <c:v>3.3000000000000002E-2</c:v>
                </c:pt>
                <c:pt idx="2">
                  <c:v>2.5000000000000001E-2</c:v>
                </c:pt>
                <c:pt idx="3">
                  <c:v>3.1E-2</c:v>
                </c:pt>
                <c:pt idx="4">
                  <c:v>2.4E-2</c:v>
                </c:pt>
                <c:pt idx="5">
                  <c:v>2.5000000000000001E-2</c:v>
                </c:pt>
                <c:pt idx="6">
                  <c:v>2.1999999999999999E-2</c:v>
                </c:pt>
                <c:pt idx="7">
                  <c:v>2.7E-2</c:v>
                </c:pt>
                <c:pt idx="8">
                  <c:v>2.1999999999999999E-2</c:v>
                </c:pt>
                <c:pt idx="9">
                  <c:v>2.3E-2</c:v>
                </c:pt>
                <c:pt idx="10">
                  <c:v>2.3E-2</c:v>
                </c:pt>
                <c:pt idx="11">
                  <c:v>2.3E-2</c:v>
                </c:pt>
                <c:pt idx="12">
                  <c:v>2.1999999999999999E-2</c:v>
                </c:pt>
                <c:pt idx="13">
                  <c:v>2.4E-2</c:v>
                </c:pt>
                <c:pt idx="14">
                  <c:v>2.4E-2</c:v>
                </c:pt>
                <c:pt idx="15">
                  <c:v>2.3E-2</c:v>
                </c:pt>
                <c:pt idx="16">
                  <c:v>2.3E-2</c:v>
                </c:pt>
                <c:pt idx="17">
                  <c:v>2.1999999999999999E-2</c:v>
                </c:pt>
                <c:pt idx="18">
                  <c:v>2.1999999999999999E-2</c:v>
                </c:pt>
                <c:pt idx="19">
                  <c:v>2.1999999999999999E-2</c:v>
                </c:pt>
                <c:pt idx="20">
                  <c:v>2.1999999999999999E-2</c:v>
                </c:pt>
                <c:pt idx="21">
                  <c:v>2.3E-2</c:v>
                </c:pt>
                <c:pt idx="22">
                  <c:v>2.5000000000000001E-2</c:v>
                </c:pt>
                <c:pt idx="23">
                  <c:v>2.3E-2</c:v>
                </c:pt>
                <c:pt idx="24">
                  <c:v>2.3E-2</c:v>
                </c:pt>
                <c:pt idx="25">
                  <c:v>2.5999999999999999E-2</c:v>
                </c:pt>
                <c:pt idx="26">
                  <c:v>2.4E-2</c:v>
                </c:pt>
                <c:pt idx="27">
                  <c:v>2.3E-2</c:v>
                </c:pt>
                <c:pt idx="28">
                  <c:v>2.1999999999999999E-2</c:v>
                </c:pt>
                <c:pt idx="29">
                  <c:v>2.1000000000000001E-2</c:v>
                </c:pt>
                <c:pt idx="30">
                  <c:v>2.3E-2</c:v>
                </c:pt>
                <c:pt idx="31">
                  <c:v>2.1999999999999999E-2</c:v>
                </c:pt>
                <c:pt idx="32">
                  <c:v>2.3E-2</c:v>
                </c:pt>
                <c:pt idx="33">
                  <c:v>2.3E-2</c:v>
                </c:pt>
                <c:pt idx="34">
                  <c:v>2.1999999999999999E-2</c:v>
                </c:pt>
                <c:pt idx="35">
                  <c:v>2.4E-2</c:v>
                </c:pt>
                <c:pt idx="36">
                  <c:v>2.1999999999999999E-2</c:v>
                </c:pt>
                <c:pt idx="37">
                  <c:v>2.1999999999999999E-2</c:v>
                </c:pt>
                <c:pt idx="38">
                  <c:v>2.1999999999999999E-2</c:v>
                </c:pt>
                <c:pt idx="39">
                  <c:v>2.1999999999999999E-2</c:v>
                </c:pt>
                <c:pt idx="40">
                  <c:v>2.3E-2</c:v>
                </c:pt>
                <c:pt idx="41">
                  <c:v>2.1999999999999999E-2</c:v>
                </c:pt>
                <c:pt idx="42">
                  <c:v>2.1999999999999999E-2</c:v>
                </c:pt>
                <c:pt idx="43">
                  <c:v>2.1000000000000001E-2</c:v>
                </c:pt>
                <c:pt idx="44">
                  <c:v>2.1999999999999999E-2</c:v>
                </c:pt>
                <c:pt idx="45">
                  <c:v>2.1999999999999999E-2</c:v>
                </c:pt>
                <c:pt idx="46">
                  <c:v>2.1000000000000001E-2</c:v>
                </c:pt>
                <c:pt idx="47">
                  <c:v>2.1999999999999999E-2</c:v>
                </c:pt>
                <c:pt idx="48">
                  <c:v>2.3E-2</c:v>
                </c:pt>
                <c:pt idx="49">
                  <c:v>2.1000000000000001E-2</c:v>
                </c:pt>
                <c:pt idx="50">
                  <c:v>2.1000000000000001E-2</c:v>
                </c:pt>
                <c:pt idx="51">
                  <c:v>2.1000000000000001E-2</c:v>
                </c:pt>
                <c:pt idx="52">
                  <c:v>2.1000000000000001E-2</c:v>
                </c:pt>
                <c:pt idx="53">
                  <c:v>2.1999999999999999E-2</c:v>
                </c:pt>
                <c:pt idx="54">
                  <c:v>2.3E-2</c:v>
                </c:pt>
                <c:pt idx="55">
                  <c:v>2.1999999999999999E-2</c:v>
                </c:pt>
                <c:pt idx="56">
                  <c:v>2.1000000000000001E-2</c:v>
                </c:pt>
                <c:pt idx="57">
                  <c:v>2.3E-2</c:v>
                </c:pt>
                <c:pt idx="58">
                  <c:v>2.1000000000000001E-2</c:v>
                </c:pt>
                <c:pt idx="59">
                  <c:v>2.1000000000000001E-2</c:v>
                </c:pt>
                <c:pt idx="60">
                  <c:v>2.1000000000000001E-2</c:v>
                </c:pt>
                <c:pt idx="61">
                  <c:v>2.1000000000000001E-2</c:v>
                </c:pt>
                <c:pt idx="62">
                  <c:v>2.1000000000000001E-2</c:v>
                </c:pt>
                <c:pt idx="63">
                  <c:v>2.1000000000000001E-2</c:v>
                </c:pt>
                <c:pt idx="64">
                  <c:v>2.1000000000000001E-2</c:v>
                </c:pt>
                <c:pt idx="65">
                  <c:v>2.1000000000000001E-2</c:v>
                </c:pt>
                <c:pt idx="66">
                  <c:v>0.02</c:v>
                </c:pt>
                <c:pt idx="67">
                  <c:v>2.1000000000000001E-2</c:v>
                </c:pt>
                <c:pt idx="68">
                  <c:v>0.02</c:v>
                </c:pt>
                <c:pt idx="69">
                  <c:v>2.1000000000000001E-2</c:v>
                </c:pt>
                <c:pt idx="70">
                  <c:v>2.1000000000000001E-2</c:v>
                </c:pt>
                <c:pt idx="71">
                  <c:v>0.02</c:v>
                </c:pt>
                <c:pt idx="72">
                  <c:v>0.02</c:v>
                </c:pt>
                <c:pt idx="73">
                  <c:v>0.02</c:v>
                </c:pt>
                <c:pt idx="74">
                  <c:v>0.02</c:v>
                </c:pt>
                <c:pt idx="75">
                  <c:v>0.02</c:v>
                </c:pt>
                <c:pt idx="76">
                  <c:v>1.9E-2</c:v>
                </c:pt>
                <c:pt idx="77">
                  <c:v>0.02</c:v>
                </c:pt>
                <c:pt idx="78">
                  <c:v>0.02</c:v>
                </c:pt>
                <c:pt idx="79">
                  <c:v>0.02</c:v>
                </c:pt>
                <c:pt idx="80">
                  <c:v>1.9E-2</c:v>
                </c:pt>
                <c:pt idx="81">
                  <c:v>0.02</c:v>
                </c:pt>
                <c:pt idx="82">
                  <c:v>0.02</c:v>
                </c:pt>
                <c:pt idx="83">
                  <c:v>1.9E-2</c:v>
                </c:pt>
                <c:pt idx="84">
                  <c:v>1.7999999999999999E-2</c:v>
                </c:pt>
                <c:pt idx="85">
                  <c:v>1.7999999999999999E-2</c:v>
                </c:pt>
                <c:pt idx="86">
                  <c:v>1.7999999999999999E-2</c:v>
                </c:pt>
                <c:pt idx="87">
                  <c:v>1.7999999999999999E-2</c:v>
                </c:pt>
                <c:pt idx="88">
                  <c:v>1.7000000000000001E-2</c:v>
                </c:pt>
                <c:pt idx="89">
                  <c:v>1.7999999999999999E-2</c:v>
                </c:pt>
                <c:pt idx="90">
                  <c:v>1.7999999999999999E-2</c:v>
                </c:pt>
                <c:pt idx="91">
                  <c:v>1.7000000000000001E-2</c:v>
                </c:pt>
                <c:pt idx="92">
                  <c:v>1.7000000000000001E-2</c:v>
                </c:pt>
                <c:pt idx="93">
                  <c:v>1.7999999999999999E-2</c:v>
                </c:pt>
                <c:pt idx="94">
                  <c:v>1.7000000000000001E-2</c:v>
                </c:pt>
                <c:pt idx="95">
                  <c:v>1.7000000000000001E-2</c:v>
                </c:pt>
                <c:pt idx="96">
                  <c:v>1.7999999999999999E-2</c:v>
                </c:pt>
                <c:pt idx="97">
                  <c:v>1.6E-2</c:v>
                </c:pt>
                <c:pt idx="98">
                  <c:v>1.6E-2</c:v>
                </c:pt>
                <c:pt idx="99">
                  <c:v>1.4999999999999999E-2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D8-5349-8091-149B95216CB1}"/>
            </c:ext>
          </c:extLst>
        </c:ser>
        <c:ser>
          <c:idx val="1"/>
          <c:order val="1"/>
          <c:tx>
            <c:strRef>
              <c:f>'Actual no Text'!$D$1</c:f>
              <c:strCache>
                <c:ptCount val="1"/>
                <c:pt idx="0">
                  <c:v>Test Loss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'Actual no Text'!$D$2:$D$101</c:f>
              <c:numCache>
                <c:formatCode>General</c:formatCode>
                <c:ptCount val="100"/>
                <c:pt idx="0">
                  <c:v>7.0000000000000007E-2</c:v>
                </c:pt>
                <c:pt idx="1">
                  <c:v>2.5000000000000001E-2</c:v>
                </c:pt>
                <c:pt idx="2">
                  <c:v>2.1999999999999999E-2</c:v>
                </c:pt>
                <c:pt idx="3">
                  <c:v>0.03</c:v>
                </c:pt>
                <c:pt idx="4">
                  <c:v>3.1E-2</c:v>
                </c:pt>
                <c:pt idx="5">
                  <c:v>3.1E-2</c:v>
                </c:pt>
                <c:pt idx="6">
                  <c:v>2.3E-2</c:v>
                </c:pt>
                <c:pt idx="7">
                  <c:v>2.4E-2</c:v>
                </c:pt>
                <c:pt idx="8">
                  <c:v>2.3E-2</c:v>
                </c:pt>
                <c:pt idx="9">
                  <c:v>2.3E-2</c:v>
                </c:pt>
                <c:pt idx="10">
                  <c:v>2.5999999999999999E-2</c:v>
                </c:pt>
                <c:pt idx="11">
                  <c:v>3.1E-2</c:v>
                </c:pt>
                <c:pt idx="12">
                  <c:v>2.8000000000000001E-2</c:v>
                </c:pt>
                <c:pt idx="13">
                  <c:v>0.02</c:v>
                </c:pt>
                <c:pt idx="14">
                  <c:v>3.3000000000000002E-2</c:v>
                </c:pt>
                <c:pt idx="15">
                  <c:v>2.5000000000000001E-2</c:v>
                </c:pt>
                <c:pt idx="16">
                  <c:v>0.02</c:v>
                </c:pt>
                <c:pt idx="17">
                  <c:v>2.1000000000000001E-2</c:v>
                </c:pt>
                <c:pt idx="18">
                  <c:v>2.1000000000000001E-2</c:v>
                </c:pt>
                <c:pt idx="19">
                  <c:v>2.1000000000000001E-2</c:v>
                </c:pt>
                <c:pt idx="20">
                  <c:v>2.7E-2</c:v>
                </c:pt>
                <c:pt idx="21">
                  <c:v>3.1E-2</c:v>
                </c:pt>
                <c:pt idx="22">
                  <c:v>2.9000000000000001E-2</c:v>
                </c:pt>
                <c:pt idx="23">
                  <c:v>2.5000000000000001E-2</c:v>
                </c:pt>
                <c:pt idx="24">
                  <c:v>4.7E-2</c:v>
                </c:pt>
                <c:pt idx="25">
                  <c:v>2.8000000000000001E-2</c:v>
                </c:pt>
                <c:pt idx="26">
                  <c:v>3.5000000000000003E-2</c:v>
                </c:pt>
                <c:pt idx="27">
                  <c:v>2.5999999999999999E-2</c:v>
                </c:pt>
                <c:pt idx="28">
                  <c:v>2.8000000000000001E-2</c:v>
                </c:pt>
                <c:pt idx="29">
                  <c:v>2.5000000000000001E-2</c:v>
                </c:pt>
                <c:pt idx="30">
                  <c:v>2.1000000000000001E-2</c:v>
                </c:pt>
                <c:pt idx="31">
                  <c:v>2.4E-2</c:v>
                </c:pt>
                <c:pt idx="32">
                  <c:v>3.1E-2</c:v>
                </c:pt>
                <c:pt idx="33">
                  <c:v>0.03</c:v>
                </c:pt>
                <c:pt idx="34">
                  <c:v>2.5999999999999999E-2</c:v>
                </c:pt>
                <c:pt idx="35">
                  <c:v>3.3000000000000002E-2</c:v>
                </c:pt>
                <c:pt idx="36">
                  <c:v>2.8000000000000001E-2</c:v>
                </c:pt>
                <c:pt idx="37">
                  <c:v>2.5999999999999999E-2</c:v>
                </c:pt>
                <c:pt idx="38">
                  <c:v>2.8000000000000001E-2</c:v>
                </c:pt>
                <c:pt idx="39">
                  <c:v>0.03</c:v>
                </c:pt>
                <c:pt idx="40">
                  <c:v>3.5000000000000003E-2</c:v>
                </c:pt>
                <c:pt idx="41">
                  <c:v>2.5999999999999999E-2</c:v>
                </c:pt>
                <c:pt idx="42">
                  <c:v>2.8000000000000001E-2</c:v>
                </c:pt>
                <c:pt idx="43">
                  <c:v>2.9000000000000001E-2</c:v>
                </c:pt>
                <c:pt idx="44">
                  <c:v>0.03</c:v>
                </c:pt>
                <c:pt idx="45">
                  <c:v>2.9000000000000001E-2</c:v>
                </c:pt>
                <c:pt idx="46">
                  <c:v>3.2000000000000001E-2</c:v>
                </c:pt>
                <c:pt idx="47">
                  <c:v>3.2000000000000001E-2</c:v>
                </c:pt>
                <c:pt idx="48">
                  <c:v>3.3000000000000002E-2</c:v>
                </c:pt>
                <c:pt idx="49">
                  <c:v>3.3000000000000002E-2</c:v>
                </c:pt>
                <c:pt idx="50">
                  <c:v>3.4000000000000002E-2</c:v>
                </c:pt>
                <c:pt idx="51">
                  <c:v>2.9000000000000001E-2</c:v>
                </c:pt>
                <c:pt idx="52">
                  <c:v>3.4000000000000002E-2</c:v>
                </c:pt>
                <c:pt idx="53">
                  <c:v>3.6999999999999998E-2</c:v>
                </c:pt>
                <c:pt idx="54">
                  <c:v>3.1E-2</c:v>
                </c:pt>
                <c:pt idx="55">
                  <c:v>2.9000000000000001E-2</c:v>
                </c:pt>
                <c:pt idx="56">
                  <c:v>3.4000000000000002E-2</c:v>
                </c:pt>
                <c:pt idx="57">
                  <c:v>2.8000000000000001E-2</c:v>
                </c:pt>
                <c:pt idx="58">
                  <c:v>3.5000000000000003E-2</c:v>
                </c:pt>
                <c:pt idx="59">
                  <c:v>3.2000000000000001E-2</c:v>
                </c:pt>
                <c:pt idx="60">
                  <c:v>3.5000000000000003E-2</c:v>
                </c:pt>
                <c:pt idx="61">
                  <c:v>3.5000000000000003E-2</c:v>
                </c:pt>
                <c:pt idx="62">
                  <c:v>3.5999999999999997E-2</c:v>
                </c:pt>
                <c:pt idx="63">
                  <c:v>3.6999999999999998E-2</c:v>
                </c:pt>
                <c:pt idx="64">
                  <c:v>3.5000000000000003E-2</c:v>
                </c:pt>
                <c:pt idx="65">
                  <c:v>3.5000000000000003E-2</c:v>
                </c:pt>
                <c:pt idx="66">
                  <c:v>3.2000000000000001E-2</c:v>
                </c:pt>
                <c:pt idx="67">
                  <c:v>3.1E-2</c:v>
                </c:pt>
                <c:pt idx="68">
                  <c:v>3.4000000000000002E-2</c:v>
                </c:pt>
                <c:pt idx="69">
                  <c:v>3.6999999999999998E-2</c:v>
                </c:pt>
                <c:pt idx="70">
                  <c:v>3.4000000000000002E-2</c:v>
                </c:pt>
                <c:pt idx="71">
                  <c:v>3.2000000000000001E-2</c:v>
                </c:pt>
                <c:pt idx="72">
                  <c:v>3.4000000000000002E-2</c:v>
                </c:pt>
                <c:pt idx="73">
                  <c:v>4.3999999999999997E-2</c:v>
                </c:pt>
                <c:pt idx="74">
                  <c:v>3.9E-2</c:v>
                </c:pt>
                <c:pt idx="75">
                  <c:v>3.5999999999999997E-2</c:v>
                </c:pt>
                <c:pt idx="76">
                  <c:v>3.2000000000000001E-2</c:v>
                </c:pt>
                <c:pt idx="77">
                  <c:v>4.1000000000000002E-2</c:v>
                </c:pt>
                <c:pt idx="78">
                  <c:v>3.7999999999999999E-2</c:v>
                </c:pt>
                <c:pt idx="79">
                  <c:v>3.5000000000000003E-2</c:v>
                </c:pt>
                <c:pt idx="80">
                  <c:v>3.9E-2</c:v>
                </c:pt>
                <c:pt idx="81">
                  <c:v>3.9E-2</c:v>
                </c:pt>
                <c:pt idx="82">
                  <c:v>3.5000000000000003E-2</c:v>
                </c:pt>
                <c:pt idx="83">
                  <c:v>3.6999999999999998E-2</c:v>
                </c:pt>
                <c:pt idx="84">
                  <c:v>3.7999999999999999E-2</c:v>
                </c:pt>
                <c:pt idx="85">
                  <c:v>4.2000000000000003E-2</c:v>
                </c:pt>
                <c:pt idx="86">
                  <c:v>3.5999999999999997E-2</c:v>
                </c:pt>
                <c:pt idx="87">
                  <c:v>3.4000000000000002E-2</c:v>
                </c:pt>
                <c:pt idx="88">
                  <c:v>3.5000000000000003E-2</c:v>
                </c:pt>
                <c:pt idx="89">
                  <c:v>3.9E-2</c:v>
                </c:pt>
                <c:pt idx="90">
                  <c:v>3.3000000000000002E-2</c:v>
                </c:pt>
                <c:pt idx="91">
                  <c:v>3.2000000000000001E-2</c:v>
                </c:pt>
                <c:pt idx="92">
                  <c:v>3.7999999999999999E-2</c:v>
                </c:pt>
                <c:pt idx="93">
                  <c:v>3.4000000000000002E-2</c:v>
                </c:pt>
                <c:pt idx="94">
                  <c:v>3.5000000000000003E-2</c:v>
                </c:pt>
                <c:pt idx="95">
                  <c:v>3.6999999999999998E-2</c:v>
                </c:pt>
                <c:pt idx="96">
                  <c:v>3.9E-2</c:v>
                </c:pt>
                <c:pt idx="97">
                  <c:v>0.04</c:v>
                </c:pt>
                <c:pt idx="98">
                  <c:v>3.7999999999999999E-2</c:v>
                </c:pt>
                <c:pt idx="99">
                  <c:v>3.9E-2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D8-5349-8091-149B95216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8656895"/>
        <c:axId val="1661730911"/>
      </c:lineChart>
      <c:catAx>
        <c:axId val="170865689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1730911"/>
        <c:crosses val="autoZero"/>
        <c:auto val="1"/>
        <c:lblAlgn val="ctr"/>
        <c:lblOffset val="100"/>
        <c:noMultiLvlLbl val="0"/>
      </c:catAx>
      <c:valAx>
        <c:axId val="166173091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865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 Loss</a:t>
            </a:r>
            <a:r>
              <a:rPr lang="en-GB" baseline="0" dirty="0"/>
              <a:t> Test Data with Text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</c:v>
                </c:pt>
              </c:strCache>
            </c:strRef>
          </c:tx>
          <c:spPr>
            <a:ln w="28575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Sheet1!$B$2:$B$101</c:f>
              <c:numCache>
                <c:formatCode>General</c:formatCode>
                <c:ptCount val="100"/>
                <c:pt idx="0">
                  <c:v>0.159</c:v>
                </c:pt>
                <c:pt idx="1">
                  <c:v>5.6000000000000001E-2</c:v>
                </c:pt>
                <c:pt idx="2">
                  <c:v>3.7999999999999999E-2</c:v>
                </c:pt>
                <c:pt idx="3">
                  <c:v>3.7999999999999999E-2</c:v>
                </c:pt>
                <c:pt idx="4">
                  <c:v>3.9E-2</c:v>
                </c:pt>
                <c:pt idx="5">
                  <c:v>2.9000000000000001E-2</c:v>
                </c:pt>
                <c:pt idx="6">
                  <c:v>3.3000000000000002E-2</c:v>
                </c:pt>
                <c:pt idx="7">
                  <c:v>0.03</c:v>
                </c:pt>
                <c:pt idx="8">
                  <c:v>2.7E-2</c:v>
                </c:pt>
                <c:pt idx="9">
                  <c:v>2.7E-2</c:v>
                </c:pt>
                <c:pt idx="10">
                  <c:v>2.5999999999999999E-2</c:v>
                </c:pt>
                <c:pt idx="11">
                  <c:v>3.2000000000000001E-2</c:v>
                </c:pt>
                <c:pt idx="12">
                  <c:v>2.7E-2</c:v>
                </c:pt>
                <c:pt idx="13">
                  <c:v>2.5000000000000001E-2</c:v>
                </c:pt>
                <c:pt idx="14">
                  <c:v>2.4E-2</c:v>
                </c:pt>
                <c:pt idx="15">
                  <c:v>2.5000000000000001E-2</c:v>
                </c:pt>
                <c:pt idx="16">
                  <c:v>2.4E-2</c:v>
                </c:pt>
                <c:pt idx="17">
                  <c:v>2.5999999999999999E-2</c:v>
                </c:pt>
                <c:pt idx="18">
                  <c:v>2.3E-2</c:v>
                </c:pt>
                <c:pt idx="19">
                  <c:v>2.5000000000000001E-2</c:v>
                </c:pt>
                <c:pt idx="20">
                  <c:v>2.5999999999999999E-2</c:v>
                </c:pt>
                <c:pt idx="21">
                  <c:v>2.4E-2</c:v>
                </c:pt>
                <c:pt idx="22">
                  <c:v>2.3E-2</c:v>
                </c:pt>
                <c:pt idx="23">
                  <c:v>2.3E-2</c:v>
                </c:pt>
                <c:pt idx="24">
                  <c:v>2.4E-2</c:v>
                </c:pt>
                <c:pt idx="25">
                  <c:v>2.8000000000000001E-2</c:v>
                </c:pt>
                <c:pt idx="26">
                  <c:v>2.9000000000000001E-2</c:v>
                </c:pt>
                <c:pt idx="27">
                  <c:v>2.3E-2</c:v>
                </c:pt>
                <c:pt idx="28">
                  <c:v>2.1999999999999999E-2</c:v>
                </c:pt>
                <c:pt idx="29">
                  <c:v>2.4E-2</c:v>
                </c:pt>
                <c:pt idx="30">
                  <c:v>2.3E-2</c:v>
                </c:pt>
                <c:pt idx="31">
                  <c:v>0.03</c:v>
                </c:pt>
                <c:pt idx="32">
                  <c:v>2.3E-2</c:v>
                </c:pt>
                <c:pt idx="33">
                  <c:v>2.1999999999999999E-2</c:v>
                </c:pt>
                <c:pt idx="34">
                  <c:v>2.1999999999999999E-2</c:v>
                </c:pt>
                <c:pt idx="35">
                  <c:v>2.5000000000000001E-2</c:v>
                </c:pt>
                <c:pt idx="36">
                  <c:v>2.1999999999999999E-2</c:v>
                </c:pt>
                <c:pt idx="37">
                  <c:v>2.1999999999999999E-2</c:v>
                </c:pt>
                <c:pt idx="38">
                  <c:v>2.4E-2</c:v>
                </c:pt>
                <c:pt idx="39">
                  <c:v>2.4E-2</c:v>
                </c:pt>
                <c:pt idx="40">
                  <c:v>2.1999999999999999E-2</c:v>
                </c:pt>
                <c:pt idx="41">
                  <c:v>0.02</c:v>
                </c:pt>
                <c:pt idx="42">
                  <c:v>0.02</c:v>
                </c:pt>
                <c:pt idx="43">
                  <c:v>2.1000000000000001E-2</c:v>
                </c:pt>
                <c:pt idx="44">
                  <c:v>2.1999999999999999E-2</c:v>
                </c:pt>
                <c:pt idx="45">
                  <c:v>2.1000000000000001E-2</c:v>
                </c:pt>
                <c:pt idx="46">
                  <c:v>2.1000000000000001E-2</c:v>
                </c:pt>
                <c:pt idx="47">
                  <c:v>2.1999999999999999E-2</c:v>
                </c:pt>
                <c:pt idx="48">
                  <c:v>1.9E-2</c:v>
                </c:pt>
                <c:pt idx="49">
                  <c:v>2.1999999999999999E-2</c:v>
                </c:pt>
                <c:pt idx="50">
                  <c:v>2.3E-2</c:v>
                </c:pt>
                <c:pt idx="51">
                  <c:v>2.1000000000000001E-2</c:v>
                </c:pt>
                <c:pt idx="52">
                  <c:v>2.1000000000000001E-2</c:v>
                </c:pt>
                <c:pt idx="53">
                  <c:v>0.02</c:v>
                </c:pt>
                <c:pt idx="54">
                  <c:v>0.02</c:v>
                </c:pt>
                <c:pt idx="55">
                  <c:v>0.02</c:v>
                </c:pt>
                <c:pt idx="56">
                  <c:v>0.02</c:v>
                </c:pt>
                <c:pt idx="57">
                  <c:v>2.1000000000000001E-2</c:v>
                </c:pt>
                <c:pt idx="58">
                  <c:v>1.9E-2</c:v>
                </c:pt>
                <c:pt idx="59">
                  <c:v>1.9E-2</c:v>
                </c:pt>
                <c:pt idx="60">
                  <c:v>0.02</c:v>
                </c:pt>
                <c:pt idx="61">
                  <c:v>1.9E-2</c:v>
                </c:pt>
                <c:pt idx="62">
                  <c:v>1.9E-2</c:v>
                </c:pt>
                <c:pt idx="63">
                  <c:v>1.9E-2</c:v>
                </c:pt>
                <c:pt idx="64">
                  <c:v>1.9E-2</c:v>
                </c:pt>
                <c:pt idx="65">
                  <c:v>1.9E-2</c:v>
                </c:pt>
                <c:pt idx="66">
                  <c:v>0.02</c:v>
                </c:pt>
                <c:pt idx="67">
                  <c:v>1.9E-2</c:v>
                </c:pt>
                <c:pt idx="68">
                  <c:v>1.7999999999999999E-2</c:v>
                </c:pt>
                <c:pt idx="69">
                  <c:v>1.7999999999999999E-2</c:v>
                </c:pt>
                <c:pt idx="70">
                  <c:v>1.7999999999999999E-2</c:v>
                </c:pt>
                <c:pt idx="71">
                  <c:v>1.7999999999999999E-2</c:v>
                </c:pt>
                <c:pt idx="72">
                  <c:v>1.7999999999999999E-2</c:v>
                </c:pt>
                <c:pt idx="73">
                  <c:v>1.7000000000000001E-2</c:v>
                </c:pt>
                <c:pt idx="74">
                  <c:v>1.7999999999999999E-2</c:v>
                </c:pt>
                <c:pt idx="75">
                  <c:v>1.9E-2</c:v>
                </c:pt>
                <c:pt idx="76">
                  <c:v>1.7999999999999999E-2</c:v>
                </c:pt>
                <c:pt idx="77">
                  <c:v>1.7999999999999999E-2</c:v>
                </c:pt>
                <c:pt idx="78">
                  <c:v>1.7999999999999999E-2</c:v>
                </c:pt>
                <c:pt idx="79">
                  <c:v>1.9E-2</c:v>
                </c:pt>
                <c:pt idx="80">
                  <c:v>0.02</c:v>
                </c:pt>
                <c:pt idx="81">
                  <c:v>1.7000000000000001E-2</c:v>
                </c:pt>
                <c:pt idx="82">
                  <c:v>1.7000000000000001E-2</c:v>
                </c:pt>
                <c:pt idx="83">
                  <c:v>1.9E-2</c:v>
                </c:pt>
                <c:pt idx="84">
                  <c:v>1.9E-2</c:v>
                </c:pt>
                <c:pt idx="85">
                  <c:v>1.7000000000000001E-2</c:v>
                </c:pt>
                <c:pt idx="86">
                  <c:v>1.7000000000000001E-2</c:v>
                </c:pt>
                <c:pt idx="87">
                  <c:v>1.9E-2</c:v>
                </c:pt>
                <c:pt idx="88">
                  <c:v>1.7999999999999999E-2</c:v>
                </c:pt>
                <c:pt idx="89">
                  <c:v>1.7000000000000001E-2</c:v>
                </c:pt>
                <c:pt idx="90">
                  <c:v>1.7000000000000001E-2</c:v>
                </c:pt>
                <c:pt idx="91">
                  <c:v>1.7000000000000001E-2</c:v>
                </c:pt>
                <c:pt idx="92">
                  <c:v>1.7000000000000001E-2</c:v>
                </c:pt>
                <c:pt idx="93">
                  <c:v>1.7000000000000001E-2</c:v>
                </c:pt>
                <c:pt idx="94">
                  <c:v>1.6E-2</c:v>
                </c:pt>
                <c:pt idx="95">
                  <c:v>1.6E-2</c:v>
                </c:pt>
                <c:pt idx="96">
                  <c:v>1.7000000000000001E-2</c:v>
                </c:pt>
                <c:pt idx="97">
                  <c:v>1.7000000000000001E-2</c:v>
                </c:pt>
                <c:pt idx="98">
                  <c:v>1.7999999999999999E-2</c:v>
                </c:pt>
                <c:pt idx="99">
                  <c:v>1.7000000000000001E-2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ED-DE41-A39B-F16BCE21E863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Test 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Sheet1!$D$2:$D$101</c:f>
              <c:numCache>
                <c:formatCode>General</c:formatCode>
                <c:ptCount val="100"/>
                <c:pt idx="0">
                  <c:v>0.105</c:v>
                </c:pt>
                <c:pt idx="1">
                  <c:v>6.9000000000000006E-2</c:v>
                </c:pt>
                <c:pt idx="2">
                  <c:v>4.4999999999999998E-2</c:v>
                </c:pt>
                <c:pt idx="3">
                  <c:v>7.4999999999999997E-2</c:v>
                </c:pt>
                <c:pt idx="4">
                  <c:v>2.3E-2</c:v>
                </c:pt>
                <c:pt idx="5">
                  <c:v>5.8000000000000003E-2</c:v>
                </c:pt>
                <c:pt idx="6">
                  <c:v>2.4E-2</c:v>
                </c:pt>
                <c:pt idx="7">
                  <c:v>2.9000000000000001E-2</c:v>
                </c:pt>
                <c:pt idx="8">
                  <c:v>4.7E-2</c:v>
                </c:pt>
                <c:pt idx="9">
                  <c:v>0.03</c:v>
                </c:pt>
                <c:pt idx="10">
                  <c:v>3.4000000000000002E-2</c:v>
                </c:pt>
                <c:pt idx="11">
                  <c:v>6.3E-2</c:v>
                </c:pt>
                <c:pt idx="12">
                  <c:v>2.4E-2</c:v>
                </c:pt>
                <c:pt idx="13">
                  <c:v>2.1000000000000001E-2</c:v>
                </c:pt>
                <c:pt idx="14">
                  <c:v>2.4E-2</c:v>
                </c:pt>
                <c:pt idx="15">
                  <c:v>0.05</c:v>
                </c:pt>
                <c:pt idx="16">
                  <c:v>0.03</c:v>
                </c:pt>
                <c:pt idx="17">
                  <c:v>2.9000000000000001E-2</c:v>
                </c:pt>
                <c:pt idx="18">
                  <c:v>2.9000000000000001E-2</c:v>
                </c:pt>
                <c:pt idx="19">
                  <c:v>6.6000000000000003E-2</c:v>
                </c:pt>
                <c:pt idx="20">
                  <c:v>3.7999999999999999E-2</c:v>
                </c:pt>
                <c:pt idx="21">
                  <c:v>2.5000000000000001E-2</c:v>
                </c:pt>
                <c:pt idx="22">
                  <c:v>2.8000000000000001E-2</c:v>
                </c:pt>
                <c:pt idx="23">
                  <c:v>2.5999999999999999E-2</c:v>
                </c:pt>
                <c:pt idx="24">
                  <c:v>0.03</c:v>
                </c:pt>
                <c:pt idx="25">
                  <c:v>0.03</c:v>
                </c:pt>
                <c:pt idx="26">
                  <c:v>2.9000000000000001E-2</c:v>
                </c:pt>
                <c:pt idx="27">
                  <c:v>2.7E-2</c:v>
                </c:pt>
                <c:pt idx="28">
                  <c:v>2.5000000000000001E-2</c:v>
                </c:pt>
                <c:pt idx="29">
                  <c:v>2.8000000000000001E-2</c:v>
                </c:pt>
                <c:pt idx="30">
                  <c:v>4.9000000000000002E-2</c:v>
                </c:pt>
                <c:pt idx="31">
                  <c:v>2.8000000000000001E-2</c:v>
                </c:pt>
                <c:pt idx="32">
                  <c:v>2.7E-2</c:v>
                </c:pt>
                <c:pt idx="33">
                  <c:v>2.5999999999999999E-2</c:v>
                </c:pt>
                <c:pt idx="34">
                  <c:v>2.9000000000000001E-2</c:v>
                </c:pt>
                <c:pt idx="35">
                  <c:v>3.5000000000000003E-2</c:v>
                </c:pt>
                <c:pt idx="36">
                  <c:v>2.7E-2</c:v>
                </c:pt>
                <c:pt idx="37">
                  <c:v>3.3000000000000002E-2</c:v>
                </c:pt>
                <c:pt idx="38">
                  <c:v>3.3000000000000002E-2</c:v>
                </c:pt>
                <c:pt idx="39">
                  <c:v>3.2000000000000001E-2</c:v>
                </c:pt>
                <c:pt idx="40">
                  <c:v>3.1E-2</c:v>
                </c:pt>
                <c:pt idx="41">
                  <c:v>3.4000000000000002E-2</c:v>
                </c:pt>
                <c:pt idx="42">
                  <c:v>2.9000000000000001E-2</c:v>
                </c:pt>
                <c:pt idx="43">
                  <c:v>2.7E-2</c:v>
                </c:pt>
                <c:pt idx="44">
                  <c:v>3.3000000000000002E-2</c:v>
                </c:pt>
                <c:pt idx="45">
                  <c:v>3.5000000000000003E-2</c:v>
                </c:pt>
                <c:pt idx="46">
                  <c:v>2.8000000000000001E-2</c:v>
                </c:pt>
                <c:pt idx="47">
                  <c:v>3.2000000000000001E-2</c:v>
                </c:pt>
                <c:pt idx="48">
                  <c:v>0.03</c:v>
                </c:pt>
                <c:pt idx="49">
                  <c:v>4.5999999999999999E-2</c:v>
                </c:pt>
                <c:pt idx="50">
                  <c:v>3.4000000000000002E-2</c:v>
                </c:pt>
                <c:pt idx="51">
                  <c:v>4.1000000000000002E-2</c:v>
                </c:pt>
                <c:pt idx="52">
                  <c:v>3.3000000000000002E-2</c:v>
                </c:pt>
                <c:pt idx="53">
                  <c:v>0.04</c:v>
                </c:pt>
                <c:pt idx="54">
                  <c:v>3.1E-2</c:v>
                </c:pt>
                <c:pt idx="55">
                  <c:v>3.2000000000000001E-2</c:v>
                </c:pt>
                <c:pt idx="56">
                  <c:v>3.6999999999999998E-2</c:v>
                </c:pt>
                <c:pt idx="57">
                  <c:v>3.3000000000000002E-2</c:v>
                </c:pt>
                <c:pt idx="58">
                  <c:v>2.8000000000000001E-2</c:v>
                </c:pt>
                <c:pt idx="59">
                  <c:v>3.5999999999999997E-2</c:v>
                </c:pt>
                <c:pt idx="60">
                  <c:v>3.5000000000000003E-2</c:v>
                </c:pt>
                <c:pt idx="61">
                  <c:v>3.6999999999999998E-2</c:v>
                </c:pt>
                <c:pt idx="62">
                  <c:v>3.1E-2</c:v>
                </c:pt>
                <c:pt idx="63">
                  <c:v>3.6999999999999998E-2</c:v>
                </c:pt>
                <c:pt idx="64">
                  <c:v>3.1E-2</c:v>
                </c:pt>
                <c:pt idx="65">
                  <c:v>3.2000000000000001E-2</c:v>
                </c:pt>
                <c:pt idx="66">
                  <c:v>3.4000000000000002E-2</c:v>
                </c:pt>
                <c:pt idx="67">
                  <c:v>2.9000000000000001E-2</c:v>
                </c:pt>
                <c:pt idx="68">
                  <c:v>3.9E-2</c:v>
                </c:pt>
                <c:pt idx="69">
                  <c:v>3.6999999999999998E-2</c:v>
                </c:pt>
                <c:pt idx="70">
                  <c:v>3.2000000000000001E-2</c:v>
                </c:pt>
                <c:pt idx="71">
                  <c:v>3.2000000000000001E-2</c:v>
                </c:pt>
                <c:pt idx="72">
                  <c:v>3.2000000000000001E-2</c:v>
                </c:pt>
                <c:pt idx="73">
                  <c:v>3.5000000000000003E-2</c:v>
                </c:pt>
                <c:pt idx="74">
                  <c:v>3.3000000000000002E-2</c:v>
                </c:pt>
                <c:pt idx="75">
                  <c:v>3.9E-2</c:v>
                </c:pt>
                <c:pt idx="76">
                  <c:v>3.7999999999999999E-2</c:v>
                </c:pt>
                <c:pt idx="77">
                  <c:v>3.6999999999999998E-2</c:v>
                </c:pt>
                <c:pt idx="78">
                  <c:v>3.5000000000000003E-2</c:v>
                </c:pt>
                <c:pt idx="79">
                  <c:v>3.6999999999999998E-2</c:v>
                </c:pt>
                <c:pt idx="80">
                  <c:v>3.7999999999999999E-2</c:v>
                </c:pt>
                <c:pt idx="81">
                  <c:v>0.04</c:v>
                </c:pt>
                <c:pt idx="82">
                  <c:v>3.5999999999999997E-2</c:v>
                </c:pt>
                <c:pt idx="83">
                  <c:v>3.4000000000000002E-2</c:v>
                </c:pt>
                <c:pt idx="84">
                  <c:v>3.5999999999999997E-2</c:v>
                </c:pt>
                <c:pt idx="85">
                  <c:v>3.6999999999999998E-2</c:v>
                </c:pt>
                <c:pt idx="86">
                  <c:v>3.9E-2</c:v>
                </c:pt>
                <c:pt idx="87">
                  <c:v>4.2999999999999997E-2</c:v>
                </c:pt>
                <c:pt idx="88">
                  <c:v>3.9E-2</c:v>
                </c:pt>
                <c:pt idx="89">
                  <c:v>3.6999999999999998E-2</c:v>
                </c:pt>
                <c:pt idx="90">
                  <c:v>4.2000000000000003E-2</c:v>
                </c:pt>
                <c:pt idx="91">
                  <c:v>4.2000000000000003E-2</c:v>
                </c:pt>
                <c:pt idx="92">
                  <c:v>4.1000000000000002E-2</c:v>
                </c:pt>
                <c:pt idx="93">
                  <c:v>3.9E-2</c:v>
                </c:pt>
                <c:pt idx="94">
                  <c:v>3.6999999999999998E-2</c:v>
                </c:pt>
                <c:pt idx="95">
                  <c:v>3.9E-2</c:v>
                </c:pt>
                <c:pt idx="96">
                  <c:v>0.04</c:v>
                </c:pt>
                <c:pt idx="97">
                  <c:v>3.6999999999999998E-2</c:v>
                </c:pt>
                <c:pt idx="98">
                  <c:v>3.7999999999999999E-2</c:v>
                </c:pt>
                <c:pt idx="99">
                  <c:v>4.1000000000000002E-2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ED-DE41-A39B-F16BCE21E8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4781055"/>
        <c:axId val="1334322191"/>
      </c:lineChart>
      <c:catAx>
        <c:axId val="13347810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322191"/>
        <c:crosses val="autoZero"/>
        <c:auto val="1"/>
        <c:lblAlgn val="ctr"/>
        <c:lblOffset val="100"/>
        <c:noMultiLvlLbl val="0"/>
      </c:catAx>
      <c:valAx>
        <c:axId val="133432219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781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 Loss</a:t>
            </a:r>
            <a:r>
              <a:rPr lang="en-GB" baseline="0" dirty="0"/>
              <a:t> Test Data with Text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</c:v>
                </c:pt>
              </c:strCache>
            </c:strRef>
          </c:tx>
          <c:spPr>
            <a:ln w="28575" cap="rnd">
              <a:solidFill>
                <a:srgbClr val="125372"/>
              </a:solidFill>
              <a:round/>
            </a:ln>
            <a:effectLst/>
          </c:spPr>
          <c:marker>
            <c:symbol val="none"/>
          </c:marker>
          <c:val>
            <c:numRef>
              <c:f>Sheet1!$B$2:$B$101</c:f>
              <c:numCache>
                <c:formatCode>General</c:formatCode>
                <c:ptCount val="100"/>
                <c:pt idx="0">
                  <c:v>0.159</c:v>
                </c:pt>
                <c:pt idx="1">
                  <c:v>5.6000000000000001E-2</c:v>
                </c:pt>
                <c:pt idx="2">
                  <c:v>3.7999999999999999E-2</c:v>
                </c:pt>
                <c:pt idx="3">
                  <c:v>3.7999999999999999E-2</c:v>
                </c:pt>
                <c:pt idx="4">
                  <c:v>3.9E-2</c:v>
                </c:pt>
                <c:pt idx="5">
                  <c:v>2.9000000000000001E-2</c:v>
                </c:pt>
                <c:pt idx="6">
                  <c:v>3.3000000000000002E-2</c:v>
                </c:pt>
                <c:pt idx="7">
                  <c:v>0.03</c:v>
                </c:pt>
                <c:pt idx="8">
                  <c:v>2.7E-2</c:v>
                </c:pt>
                <c:pt idx="9">
                  <c:v>2.7E-2</c:v>
                </c:pt>
                <c:pt idx="10">
                  <c:v>2.5999999999999999E-2</c:v>
                </c:pt>
                <c:pt idx="11">
                  <c:v>3.2000000000000001E-2</c:v>
                </c:pt>
                <c:pt idx="12">
                  <c:v>2.7E-2</c:v>
                </c:pt>
                <c:pt idx="13">
                  <c:v>2.5000000000000001E-2</c:v>
                </c:pt>
                <c:pt idx="14">
                  <c:v>2.4E-2</c:v>
                </c:pt>
                <c:pt idx="15">
                  <c:v>2.5000000000000001E-2</c:v>
                </c:pt>
                <c:pt idx="16">
                  <c:v>2.4E-2</c:v>
                </c:pt>
                <c:pt idx="17">
                  <c:v>2.5999999999999999E-2</c:v>
                </c:pt>
                <c:pt idx="18">
                  <c:v>2.3E-2</c:v>
                </c:pt>
                <c:pt idx="19">
                  <c:v>2.5000000000000001E-2</c:v>
                </c:pt>
                <c:pt idx="20">
                  <c:v>2.5999999999999999E-2</c:v>
                </c:pt>
                <c:pt idx="21">
                  <c:v>2.4E-2</c:v>
                </c:pt>
                <c:pt idx="22">
                  <c:v>2.3E-2</c:v>
                </c:pt>
                <c:pt idx="23">
                  <c:v>2.3E-2</c:v>
                </c:pt>
                <c:pt idx="24">
                  <c:v>2.4E-2</c:v>
                </c:pt>
                <c:pt idx="25">
                  <c:v>2.8000000000000001E-2</c:v>
                </c:pt>
                <c:pt idx="26">
                  <c:v>2.9000000000000001E-2</c:v>
                </c:pt>
                <c:pt idx="27">
                  <c:v>2.3E-2</c:v>
                </c:pt>
                <c:pt idx="28">
                  <c:v>2.1999999999999999E-2</c:v>
                </c:pt>
                <c:pt idx="29">
                  <c:v>2.4E-2</c:v>
                </c:pt>
                <c:pt idx="30">
                  <c:v>2.3E-2</c:v>
                </c:pt>
                <c:pt idx="31">
                  <c:v>0.03</c:v>
                </c:pt>
                <c:pt idx="32">
                  <c:v>2.3E-2</c:v>
                </c:pt>
                <c:pt idx="33">
                  <c:v>2.1999999999999999E-2</c:v>
                </c:pt>
                <c:pt idx="34">
                  <c:v>2.1999999999999999E-2</c:v>
                </c:pt>
                <c:pt idx="35">
                  <c:v>2.5000000000000001E-2</c:v>
                </c:pt>
                <c:pt idx="36">
                  <c:v>2.1999999999999999E-2</c:v>
                </c:pt>
                <c:pt idx="37">
                  <c:v>2.1999999999999999E-2</c:v>
                </c:pt>
                <c:pt idx="38">
                  <c:v>2.4E-2</c:v>
                </c:pt>
                <c:pt idx="39">
                  <c:v>2.4E-2</c:v>
                </c:pt>
                <c:pt idx="40">
                  <c:v>2.1999999999999999E-2</c:v>
                </c:pt>
                <c:pt idx="41">
                  <c:v>0.02</c:v>
                </c:pt>
                <c:pt idx="42">
                  <c:v>0.02</c:v>
                </c:pt>
                <c:pt idx="43">
                  <c:v>2.1000000000000001E-2</c:v>
                </c:pt>
                <c:pt idx="44">
                  <c:v>2.1999999999999999E-2</c:v>
                </c:pt>
                <c:pt idx="45">
                  <c:v>2.1000000000000001E-2</c:v>
                </c:pt>
                <c:pt idx="46">
                  <c:v>2.1000000000000001E-2</c:v>
                </c:pt>
                <c:pt idx="47">
                  <c:v>2.1999999999999999E-2</c:v>
                </c:pt>
                <c:pt idx="48">
                  <c:v>1.9E-2</c:v>
                </c:pt>
                <c:pt idx="49">
                  <c:v>2.1999999999999999E-2</c:v>
                </c:pt>
                <c:pt idx="50">
                  <c:v>2.3E-2</c:v>
                </c:pt>
                <c:pt idx="51">
                  <c:v>2.1000000000000001E-2</c:v>
                </c:pt>
                <c:pt idx="52">
                  <c:v>2.1000000000000001E-2</c:v>
                </c:pt>
                <c:pt idx="53">
                  <c:v>0.02</c:v>
                </c:pt>
                <c:pt idx="54">
                  <c:v>0.02</c:v>
                </c:pt>
                <c:pt idx="55">
                  <c:v>0.02</c:v>
                </c:pt>
                <c:pt idx="56">
                  <c:v>0.02</c:v>
                </c:pt>
                <c:pt idx="57">
                  <c:v>2.1000000000000001E-2</c:v>
                </c:pt>
                <c:pt idx="58">
                  <c:v>1.9E-2</c:v>
                </c:pt>
                <c:pt idx="59">
                  <c:v>1.9E-2</c:v>
                </c:pt>
                <c:pt idx="60">
                  <c:v>0.02</c:v>
                </c:pt>
                <c:pt idx="61">
                  <c:v>1.9E-2</c:v>
                </c:pt>
                <c:pt idx="62">
                  <c:v>1.9E-2</c:v>
                </c:pt>
                <c:pt idx="63">
                  <c:v>1.9E-2</c:v>
                </c:pt>
                <c:pt idx="64">
                  <c:v>1.9E-2</c:v>
                </c:pt>
                <c:pt idx="65">
                  <c:v>1.9E-2</c:v>
                </c:pt>
                <c:pt idx="66">
                  <c:v>0.02</c:v>
                </c:pt>
                <c:pt idx="67">
                  <c:v>1.9E-2</c:v>
                </c:pt>
                <c:pt idx="68">
                  <c:v>1.7999999999999999E-2</c:v>
                </c:pt>
                <c:pt idx="69">
                  <c:v>1.7999999999999999E-2</c:v>
                </c:pt>
                <c:pt idx="70">
                  <c:v>1.7999999999999999E-2</c:v>
                </c:pt>
                <c:pt idx="71">
                  <c:v>1.7999999999999999E-2</c:v>
                </c:pt>
                <c:pt idx="72">
                  <c:v>1.7999999999999999E-2</c:v>
                </c:pt>
                <c:pt idx="73">
                  <c:v>1.7000000000000001E-2</c:v>
                </c:pt>
                <c:pt idx="74">
                  <c:v>1.7999999999999999E-2</c:v>
                </c:pt>
                <c:pt idx="75">
                  <c:v>1.9E-2</c:v>
                </c:pt>
                <c:pt idx="76">
                  <c:v>1.7999999999999999E-2</c:v>
                </c:pt>
                <c:pt idx="77">
                  <c:v>1.7999999999999999E-2</c:v>
                </c:pt>
                <c:pt idx="78">
                  <c:v>1.7999999999999999E-2</c:v>
                </c:pt>
                <c:pt idx="79">
                  <c:v>1.9E-2</c:v>
                </c:pt>
                <c:pt idx="80">
                  <c:v>0.02</c:v>
                </c:pt>
                <c:pt idx="81">
                  <c:v>1.7000000000000001E-2</c:v>
                </c:pt>
                <c:pt idx="82">
                  <c:v>1.7000000000000001E-2</c:v>
                </c:pt>
                <c:pt idx="83">
                  <c:v>1.9E-2</c:v>
                </c:pt>
                <c:pt idx="84">
                  <c:v>1.9E-2</c:v>
                </c:pt>
                <c:pt idx="85">
                  <c:v>1.7000000000000001E-2</c:v>
                </c:pt>
                <c:pt idx="86">
                  <c:v>1.7000000000000001E-2</c:v>
                </c:pt>
                <c:pt idx="87">
                  <c:v>1.9E-2</c:v>
                </c:pt>
                <c:pt idx="88">
                  <c:v>1.7999999999999999E-2</c:v>
                </c:pt>
                <c:pt idx="89">
                  <c:v>1.7000000000000001E-2</c:v>
                </c:pt>
                <c:pt idx="90">
                  <c:v>1.7000000000000001E-2</c:v>
                </c:pt>
                <c:pt idx="91">
                  <c:v>1.7000000000000001E-2</c:v>
                </c:pt>
                <c:pt idx="92">
                  <c:v>1.7000000000000001E-2</c:v>
                </c:pt>
                <c:pt idx="93">
                  <c:v>1.7000000000000001E-2</c:v>
                </c:pt>
                <c:pt idx="94">
                  <c:v>1.6E-2</c:v>
                </c:pt>
                <c:pt idx="95">
                  <c:v>1.6E-2</c:v>
                </c:pt>
                <c:pt idx="96">
                  <c:v>1.7000000000000001E-2</c:v>
                </c:pt>
                <c:pt idx="97">
                  <c:v>1.7000000000000001E-2</c:v>
                </c:pt>
                <c:pt idx="98">
                  <c:v>1.7999999999999999E-2</c:v>
                </c:pt>
                <c:pt idx="99">
                  <c:v>1.7000000000000001E-2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91-CE4F-B57E-565C6825F9F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Test </c:v>
                </c:pt>
              </c:strCache>
            </c:strRef>
          </c:tx>
          <c:spPr>
            <a:ln w="28575" cap="rnd">
              <a:solidFill>
                <a:srgbClr val="8499AA"/>
              </a:solidFill>
              <a:round/>
            </a:ln>
            <a:effectLst/>
          </c:spPr>
          <c:marker>
            <c:symbol val="none"/>
          </c:marker>
          <c:val>
            <c:numRef>
              <c:f>Sheet1!$D$2:$D$101</c:f>
              <c:numCache>
                <c:formatCode>General</c:formatCode>
                <c:ptCount val="100"/>
                <c:pt idx="0">
                  <c:v>0.105</c:v>
                </c:pt>
                <c:pt idx="1">
                  <c:v>6.9000000000000006E-2</c:v>
                </c:pt>
                <c:pt idx="2">
                  <c:v>4.4999999999999998E-2</c:v>
                </c:pt>
                <c:pt idx="3">
                  <c:v>7.4999999999999997E-2</c:v>
                </c:pt>
                <c:pt idx="4">
                  <c:v>2.3E-2</c:v>
                </c:pt>
                <c:pt idx="5">
                  <c:v>5.8000000000000003E-2</c:v>
                </c:pt>
                <c:pt idx="6">
                  <c:v>2.4E-2</c:v>
                </c:pt>
                <c:pt idx="7">
                  <c:v>2.9000000000000001E-2</c:v>
                </c:pt>
                <c:pt idx="8">
                  <c:v>4.7E-2</c:v>
                </c:pt>
                <c:pt idx="9">
                  <c:v>0.03</c:v>
                </c:pt>
                <c:pt idx="10">
                  <c:v>3.4000000000000002E-2</c:v>
                </c:pt>
                <c:pt idx="11">
                  <c:v>6.3E-2</c:v>
                </c:pt>
                <c:pt idx="12">
                  <c:v>2.4E-2</c:v>
                </c:pt>
                <c:pt idx="13">
                  <c:v>2.1000000000000001E-2</c:v>
                </c:pt>
                <c:pt idx="14">
                  <c:v>2.4E-2</c:v>
                </c:pt>
                <c:pt idx="15">
                  <c:v>0.05</c:v>
                </c:pt>
                <c:pt idx="16">
                  <c:v>0.03</c:v>
                </c:pt>
                <c:pt idx="17">
                  <c:v>2.9000000000000001E-2</c:v>
                </c:pt>
                <c:pt idx="18">
                  <c:v>2.9000000000000001E-2</c:v>
                </c:pt>
                <c:pt idx="19">
                  <c:v>6.6000000000000003E-2</c:v>
                </c:pt>
                <c:pt idx="20">
                  <c:v>3.7999999999999999E-2</c:v>
                </c:pt>
                <c:pt idx="21">
                  <c:v>2.5000000000000001E-2</c:v>
                </c:pt>
                <c:pt idx="22">
                  <c:v>2.8000000000000001E-2</c:v>
                </c:pt>
                <c:pt idx="23">
                  <c:v>2.5999999999999999E-2</c:v>
                </c:pt>
                <c:pt idx="24">
                  <c:v>0.03</c:v>
                </c:pt>
                <c:pt idx="25">
                  <c:v>0.03</c:v>
                </c:pt>
                <c:pt idx="26">
                  <c:v>2.9000000000000001E-2</c:v>
                </c:pt>
                <c:pt idx="27">
                  <c:v>2.7E-2</c:v>
                </c:pt>
                <c:pt idx="28">
                  <c:v>2.5000000000000001E-2</c:v>
                </c:pt>
                <c:pt idx="29">
                  <c:v>2.8000000000000001E-2</c:v>
                </c:pt>
                <c:pt idx="30">
                  <c:v>4.9000000000000002E-2</c:v>
                </c:pt>
                <c:pt idx="31">
                  <c:v>2.8000000000000001E-2</c:v>
                </c:pt>
                <c:pt idx="32">
                  <c:v>2.7E-2</c:v>
                </c:pt>
                <c:pt idx="33">
                  <c:v>2.5999999999999999E-2</c:v>
                </c:pt>
                <c:pt idx="34">
                  <c:v>2.9000000000000001E-2</c:v>
                </c:pt>
                <c:pt idx="35">
                  <c:v>3.5000000000000003E-2</c:v>
                </c:pt>
                <c:pt idx="36">
                  <c:v>2.7E-2</c:v>
                </c:pt>
                <c:pt idx="37">
                  <c:v>3.3000000000000002E-2</c:v>
                </c:pt>
                <c:pt idx="38">
                  <c:v>3.3000000000000002E-2</c:v>
                </c:pt>
                <c:pt idx="39">
                  <c:v>3.2000000000000001E-2</c:v>
                </c:pt>
                <c:pt idx="40">
                  <c:v>3.1E-2</c:v>
                </c:pt>
                <c:pt idx="41">
                  <c:v>3.4000000000000002E-2</c:v>
                </c:pt>
                <c:pt idx="42">
                  <c:v>2.9000000000000001E-2</c:v>
                </c:pt>
                <c:pt idx="43">
                  <c:v>2.7E-2</c:v>
                </c:pt>
                <c:pt idx="44">
                  <c:v>3.3000000000000002E-2</c:v>
                </c:pt>
                <c:pt idx="45">
                  <c:v>3.5000000000000003E-2</c:v>
                </c:pt>
                <c:pt idx="46">
                  <c:v>2.8000000000000001E-2</c:v>
                </c:pt>
                <c:pt idx="47">
                  <c:v>3.2000000000000001E-2</c:v>
                </c:pt>
                <c:pt idx="48">
                  <c:v>0.03</c:v>
                </c:pt>
                <c:pt idx="49">
                  <c:v>4.5999999999999999E-2</c:v>
                </c:pt>
                <c:pt idx="50">
                  <c:v>3.4000000000000002E-2</c:v>
                </c:pt>
                <c:pt idx="51">
                  <c:v>4.1000000000000002E-2</c:v>
                </c:pt>
                <c:pt idx="52">
                  <c:v>3.3000000000000002E-2</c:v>
                </c:pt>
                <c:pt idx="53">
                  <c:v>0.04</c:v>
                </c:pt>
                <c:pt idx="54">
                  <c:v>3.1E-2</c:v>
                </c:pt>
                <c:pt idx="55">
                  <c:v>3.2000000000000001E-2</c:v>
                </c:pt>
                <c:pt idx="56">
                  <c:v>3.6999999999999998E-2</c:v>
                </c:pt>
                <c:pt idx="57">
                  <c:v>3.3000000000000002E-2</c:v>
                </c:pt>
                <c:pt idx="58">
                  <c:v>2.8000000000000001E-2</c:v>
                </c:pt>
                <c:pt idx="59">
                  <c:v>3.5999999999999997E-2</c:v>
                </c:pt>
                <c:pt idx="60">
                  <c:v>3.5000000000000003E-2</c:v>
                </c:pt>
                <c:pt idx="61">
                  <c:v>3.6999999999999998E-2</c:v>
                </c:pt>
                <c:pt idx="62">
                  <c:v>3.1E-2</c:v>
                </c:pt>
                <c:pt idx="63">
                  <c:v>3.6999999999999998E-2</c:v>
                </c:pt>
                <c:pt idx="64">
                  <c:v>3.1E-2</c:v>
                </c:pt>
                <c:pt idx="65">
                  <c:v>3.2000000000000001E-2</c:v>
                </c:pt>
                <c:pt idx="66">
                  <c:v>3.4000000000000002E-2</c:v>
                </c:pt>
                <c:pt idx="67">
                  <c:v>2.9000000000000001E-2</c:v>
                </c:pt>
                <c:pt idx="68">
                  <c:v>3.9E-2</c:v>
                </c:pt>
                <c:pt idx="69">
                  <c:v>3.6999999999999998E-2</c:v>
                </c:pt>
                <c:pt idx="70">
                  <c:v>3.2000000000000001E-2</c:v>
                </c:pt>
                <c:pt idx="71">
                  <c:v>3.2000000000000001E-2</c:v>
                </c:pt>
                <c:pt idx="72">
                  <c:v>3.2000000000000001E-2</c:v>
                </c:pt>
                <c:pt idx="73">
                  <c:v>3.5000000000000003E-2</c:v>
                </c:pt>
                <c:pt idx="74">
                  <c:v>3.3000000000000002E-2</c:v>
                </c:pt>
                <c:pt idx="75">
                  <c:v>3.9E-2</c:v>
                </c:pt>
                <c:pt idx="76">
                  <c:v>3.7999999999999999E-2</c:v>
                </c:pt>
                <c:pt idx="77">
                  <c:v>3.6999999999999998E-2</c:v>
                </c:pt>
                <c:pt idx="78">
                  <c:v>3.5000000000000003E-2</c:v>
                </c:pt>
                <c:pt idx="79">
                  <c:v>3.6999999999999998E-2</c:v>
                </c:pt>
                <c:pt idx="80">
                  <c:v>3.7999999999999999E-2</c:v>
                </c:pt>
                <c:pt idx="81">
                  <c:v>0.04</c:v>
                </c:pt>
                <c:pt idx="82">
                  <c:v>3.5999999999999997E-2</c:v>
                </c:pt>
                <c:pt idx="83">
                  <c:v>3.4000000000000002E-2</c:v>
                </c:pt>
                <c:pt idx="84">
                  <c:v>3.5999999999999997E-2</c:v>
                </c:pt>
                <c:pt idx="85">
                  <c:v>3.6999999999999998E-2</c:v>
                </c:pt>
                <c:pt idx="86">
                  <c:v>3.9E-2</c:v>
                </c:pt>
                <c:pt idx="87">
                  <c:v>4.2999999999999997E-2</c:v>
                </c:pt>
                <c:pt idx="88">
                  <c:v>3.9E-2</c:v>
                </c:pt>
                <c:pt idx="89">
                  <c:v>3.6999999999999998E-2</c:v>
                </c:pt>
                <c:pt idx="90">
                  <c:v>4.2000000000000003E-2</c:v>
                </c:pt>
                <c:pt idx="91">
                  <c:v>4.2000000000000003E-2</c:v>
                </c:pt>
                <c:pt idx="92">
                  <c:v>4.1000000000000002E-2</c:v>
                </c:pt>
                <c:pt idx="93">
                  <c:v>3.9E-2</c:v>
                </c:pt>
                <c:pt idx="94">
                  <c:v>3.6999999999999998E-2</c:v>
                </c:pt>
                <c:pt idx="95">
                  <c:v>3.9E-2</c:v>
                </c:pt>
                <c:pt idx="96">
                  <c:v>0.04</c:v>
                </c:pt>
                <c:pt idx="97">
                  <c:v>3.6999999999999998E-2</c:v>
                </c:pt>
                <c:pt idx="98">
                  <c:v>3.7999999999999999E-2</c:v>
                </c:pt>
                <c:pt idx="99">
                  <c:v>4.1000000000000002E-2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91-CE4F-B57E-565C6825F9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4781055"/>
        <c:axId val="1334322191"/>
      </c:lineChart>
      <c:catAx>
        <c:axId val="133478105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322191"/>
        <c:crosses val="autoZero"/>
        <c:auto val="1"/>
        <c:lblAlgn val="ctr"/>
        <c:lblOffset val="100"/>
        <c:noMultiLvlLbl val="0"/>
      </c:catAx>
      <c:valAx>
        <c:axId val="133432219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781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1" baseline="0" dirty="0"/>
              <a:t>Loss with Text</a:t>
            </a:r>
            <a:endParaRPr lang="en-GB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'Actual No Text'!$B$1</c:f>
              <c:strCache>
                <c:ptCount val="1"/>
                <c:pt idx="0">
                  <c:v>Train Loss</c:v>
                </c:pt>
              </c:strCache>
            </c:strRef>
          </c:tx>
          <c:spPr>
            <a:ln w="28575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'Actual No Text'!$B$2:$B$101</c:f>
              <c:numCache>
                <c:formatCode>General</c:formatCode>
                <c:ptCount val="100"/>
                <c:pt idx="0">
                  <c:v>0.105</c:v>
                </c:pt>
                <c:pt idx="1">
                  <c:v>3.5999999999999997E-2</c:v>
                </c:pt>
                <c:pt idx="2">
                  <c:v>3.1E-2</c:v>
                </c:pt>
                <c:pt idx="3">
                  <c:v>2.9000000000000001E-2</c:v>
                </c:pt>
                <c:pt idx="4">
                  <c:v>3.3000000000000002E-2</c:v>
                </c:pt>
                <c:pt idx="5">
                  <c:v>3.3000000000000002E-2</c:v>
                </c:pt>
                <c:pt idx="6">
                  <c:v>3.1E-2</c:v>
                </c:pt>
                <c:pt idx="7">
                  <c:v>2.9000000000000001E-2</c:v>
                </c:pt>
                <c:pt idx="8">
                  <c:v>2.8000000000000001E-2</c:v>
                </c:pt>
                <c:pt idx="9">
                  <c:v>2.7E-2</c:v>
                </c:pt>
                <c:pt idx="10">
                  <c:v>2.7E-2</c:v>
                </c:pt>
                <c:pt idx="11">
                  <c:v>2.8000000000000001E-2</c:v>
                </c:pt>
                <c:pt idx="12">
                  <c:v>2.8000000000000001E-2</c:v>
                </c:pt>
                <c:pt idx="13">
                  <c:v>2.8000000000000001E-2</c:v>
                </c:pt>
                <c:pt idx="14">
                  <c:v>2.7E-2</c:v>
                </c:pt>
                <c:pt idx="15">
                  <c:v>2.5999999999999999E-2</c:v>
                </c:pt>
                <c:pt idx="16">
                  <c:v>2.5999999999999999E-2</c:v>
                </c:pt>
                <c:pt idx="17">
                  <c:v>2.5999999999999999E-2</c:v>
                </c:pt>
                <c:pt idx="18">
                  <c:v>2.5000000000000001E-2</c:v>
                </c:pt>
                <c:pt idx="19">
                  <c:v>2.5999999999999999E-2</c:v>
                </c:pt>
                <c:pt idx="20">
                  <c:v>2.5000000000000001E-2</c:v>
                </c:pt>
                <c:pt idx="21">
                  <c:v>2.5000000000000001E-2</c:v>
                </c:pt>
                <c:pt idx="22">
                  <c:v>2.5999999999999999E-2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2.4E-2</c:v>
                </c:pt>
                <c:pt idx="26">
                  <c:v>2.3E-2</c:v>
                </c:pt>
                <c:pt idx="27">
                  <c:v>2.3E-2</c:v>
                </c:pt>
                <c:pt idx="28">
                  <c:v>2.3E-2</c:v>
                </c:pt>
                <c:pt idx="29">
                  <c:v>2.3E-2</c:v>
                </c:pt>
                <c:pt idx="30">
                  <c:v>2.1999999999999999E-2</c:v>
                </c:pt>
                <c:pt idx="31">
                  <c:v>2.1999999999999999E-2</c:v>
                </c:pt>
                <c:pt idx="32">
                  <c:v>0.02</c:v>
                </c:pt>
                <c:pt idx="33">
                  <c:v>2.1000000000000001E-2</c:v>
                </c:pt>
                <c:pt idx="34">
                  <c:v>0.02</c:v>
                </c:pt>
                <c:pt idx="35">
                  <c:v>0.02</c:v>
                </c:pt>
                <c:pt idx="36">
                  <c:v>1.9E-2</c:v>
                </c:pt>
                <c:pt idx="37">
                  <c:v>0.02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1.9E-2</c:v>
                </c:pt>
                <c:pt idx="42">
                  <c:v>1.7999999999999999E-2</c:v>
                </c:pt>
                <c:pt idx="43">
                  <c:v>1.7999999999999999E-2</c:v>
                </c:pt>
                <c:pt idx="44">
                  <c:v>1.7999999999999999E-2</c:v>
                </c:pt>
                <c:pt idx="45">
                  <c:v>1.7000000000000001E-2</c:v>
                </c:pt>
                <c:pt idx="46">
                  <c:v>1.7000000000000001E-2</c:v>
                </c:pt>
                <c:pt idx="47">
                  <c:v>1.9E-2</c:v>
                </c:pt>
                <c:pt idx="48">
                  <c:v>1.7000000000000001E-2</c:v>
                </c:pt>
                <c:pt idx="49">
                  <c:v>1.7000000000000001E-2</c:v>
                </c:pt>
                <c:pt idx="50">
                  <c:v>1.6E-2</c:v>
                </c:pt>
                <c:pt idx="51">
                  <c:v>1.6E-2</c:v>
                </c:pt>
                <c:pt idx="52">
                  <c:v>1.7000000000000001E-2</c:v>
                </c:pt>
                <c:pt idx="53">
                  <c:v>1.6E-2</c:v>
                </c:pt>
                <c:pt idx="54">
                  <c:v>1.6E-2</c:v>
                </c:pt>
                <c:pt idx="55">
                  <c:v>1.6E-2</c:v>
                </c:pt>
                <c:pt idx="56">
                  <c:v>1.6E-2</c:v>
                </c:pt>
                <c:pt idx="57">
                  <c:v>1.4999999999999999E-2</c:v>
                </c:pt>
                <c:pt idx="58">
                  <c:v>1.4999999999999999E-2</c:v>
                </c:pt>
                <c:pt idx="59">
                  <c:v>1.6E-2</c:v>
                </c:pt>
                <c:pt idx="60">
                  <c:v>1.4999999999999999E-2</c:v>
                </c:pt>
                <c:pt idx="61">
                  <c:v>1.4E-2</c:v>
                </c:pt>
                <c:pt idx="62">
                  <c:v>1.4E-2</c:v>
                </c:pt>
                <c:pt idx="63">
                  <c:v>1.4999999999999999E-2</c:v>
                </c:pt>
                <c:pt idx="64">
                  <c:v>1.4999999999999999E-2</c:v>
                </c:pt>
                <c:pt idx="65">
                  <c:v>1.4E-2</c:v>
                </c:pt>
                <c:pt idx="66">
                  <c:v>1.7000000000000001E-2</c:v>
                </c:pt>
                <c:pt idx="67">
                  <c:v>1.4999999999999999E-2</c:v>
                </c:pt>
                <c:pt idx="68">
                  <c:v>1.4E-2</c:v>
                </c:pt>
                <c:pt idx="69">
                  <c:v>1.4E-2</c:v>
                </c:pt>
                <c:pt idx="70">
                  <c:v>1.4999999999999999E-2</c:v>
                </c:pt>
                <c:pt idx="71">
                  <c:v>1.4E-2</c:v>
                </c:pt>
                <c:pt idx="72">
                  <c:v>1.4E-2</c:v>
                </c:pt>
                <c:pt idx="73">
                  <c:v>1.4999999999999999E-2</c:v>
                </c:pt>
                <c:pt idx="74">
                  <c:v>1.4999999999999999E-2</c:v>
                </c:pt>
                <c:pt idx="75">
                  <c:v>1.4E-2</c:v>
                </c:pt>
                <c:pt idx="76">
                  <c:v>1.4E-2</c:v>
                </c:pt>
                <c:pt idx="77">
                  <c:v>1.4E-2</c:v>
                </c:pt>
                <c:pt idx="78">
                  <c:v>1.2999999999999999E-2</c:v>
                </c:pt>
                <c:pt idx="79">
                  <c:v>1.4E-2</c:v>
                </c:pt>
                <c:pt idx="80">
                  <c:v>1.2999999999999999E-2</c:v>
                </c:pt>
                <c:pt idx="81">
                  <c:v>1.2999999999999999E-2</c:v>
                </c:pt>
                <c:pt idx="82">
                  <c:v>1.2999999999999999E-2</c:v>
                </c:pt>
                <c:pt idx="83">
                  <c:v>1.2999999999999999E-2</c:v>
                </c:pt>
                <c:pt idx="84">
                  <c:v>1.2999999999999999E-2</c:v>
                </c:pt>
                <c:pt idx="85">
                  <c:v>1.2999999999999999E-2</c:v>
                </c:pt>
                <c:pt idx="86">
                  <c:v>1.2999999999999999E-2</c:v>
                </c:pt>
                <c:pt idx="87">
                  <c:v>1.2E-2</c:v>
                </c:pt>
                <c:pt idx="88">
                  <c:v>1.2999999999999999E-2</c:v>
                </c:pt>
                <c:pt idx="89">
                  <c:v>1.2999999999999999E-2</c:v>
                </c:pt>
                <c:pt idx="90">
                  <c:v>1.2999999999999999E-2</c:v>
                </c:pt>
                <c:pt idx="91">
                  <c:v>1.2E-2</c:v>
                </c:pt>
                <c:pt idx="92">
                  <c:v>1.2E-2</c:v>
                </c:pt>
                <c:pt idx="93">
                  <c:v>1.2E-2</c:v>
                </c:pt>
                <c:pt idx="94">
                  <c:v>1.2E-2</c:v>
                </c:pt>
                <c:pt idx="95">
                  <c:v>1.2999999999999999E-2</c:v>
                </c:pt>
                <c:pt idx="96">
                  <c:v>1.2999999999999999E-2</c:v>
                </c:pt>
                <c:pt idx="97">
                  <c:v>1.2E-2</c:v>
                </c:pt>
                <c:pt idx="98">
                  <c:v>1.2E-2</c:v>
                </c:pt>
                <c:pt idx="99">
                  <c:v>1.2E-2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13-2742-9CF1-6D9ED8E5555B}"/>
            </c:ext>
          </c:extLst>
        </c:ser>
        <c:ser>
          <c:idx val="1"/>
          <c:order val="1"/>
          <c:tx>
            <c:strRef>
              <c:f>'Actual No Text'!$D$1</c:f>
              <c:strCache>
                <c:ptCount val="1"/>
                <c:pt idx="0">
                  <c:v>Test Loss</c:v>
                </c:pt>
              </c:strCache>
            </c:strRef>
          </c:tx>
          <c:spPr>
            <a:ln w="28575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'Actual No Text'!$D$2:$D$101</c:f>
              <c:numCache>
                <c:formatCode>0.00</c:formatCode>
                <c:ptCount val="100"/>
                <c:pt idx="0">
                  <c:v>3.5000000000000003E-2</c:v>
                </c:pt>
                <c:pt idx="1">
                  <c:v>2.5000000000000001E-2</c:v>
                </c:pt>
                <c:pt idx="2" formatCode="General">
                  <c:v>0.02</c:v>
                </c:pt>
                <c:pt idx="3" formatCode="General">
                  <c:v>2.8000000000000001E-2</c:v>
                </c:pt>
                <c:pt idx="4" formatCode="General">
                  <c:v>1.7000000000000001E-2</c:v>
                </c:pt>
                <c:pt idx="5" formatCode="General">
                  <c:v>2.8000000000000001E-2</c:v>
                </c:pt>
                <c:pt idx="6" formatCode="General">
                  <c:v>1.7999999999999999E-2</c:v>
                </c:pt>
                <c:pt idx="7" formatCode="General">
                  <c:v>1.6E-2</c:v>
                </c:pt>
                <c:pt idx="8" formatCode="General">
                  <c:v>1.6E-2</c:v>
                </c:pt>
                <c:pt idx="9" formatCode="General">
                  <c:v>1.7999999999999999E-2</c:v>
                </c:pt>
                <c:pt idx="10" formatCode="General">
                  <c:v>1.7000000000000001E-2</c:v>
                </c:pt>
                <c:pt idx="11" formatCode="General">
                  <c:v>2.1000000000000001E-2</c:v>
                </c:pt>
                <c:pt idx="12" formatCode="General">
                  <c:v>3.2000000000000001E-2</c:v>
                </c:pt>
                <c:pt idx="13" formatCode="General">
                  <c:v>0.02</c:v>
                </c:pt>
                <c:pt idx="14" formatCode="General">
                  <c:v>0.02</c:v>
                </c:pt>
                <c:pt idx="15" formatCode="General">
                  <c:v>1.9E-2</c:v>
                </c:pt>
                <c:pt idx="16" formatCode="General">
                  <c:v>1.6E-2</c:v>
                </c:pt>
                <c:pt idx="17" formatCode="General">
                  <c:v>0.02</c:v>
                </c:pt>
                <c:pt idx="18" formatCode="General">
                  <c:v>2.3E-2</c:v>
                </c:pt>
                <c:pt idx="19" formatCode="General">
                  <c:v>1.6E-2</c:v>
                </c:pt>
                <c:pt idx="20" formatCode="General">
                  <c:v>1.6E-2</c:v>
                </c:pt>
                <c:pt idx="21" formatCode="General">
                  <c:v>1.7999999999999999E-2</c:v>
                </c:pt>
                <c:pt idx="22" formatCode="General">
                  <c:v>2.1999999999999999E-2</c:v>
                </c:pt>
                <c:pt idx="23" formatCode="General">
                  <c:v>2.1000000000000001E-2</c:v>
                </c:pt>
                <c:pt idx="24" formatCode="General">
                  <c:v>1.9E-2</c:v>
                </c:pt>
                <c:pt idx="25" formatCode="General">
                  <c:v>0.02</c:v>
                </c:pt>
                <c:pt idx="26" formatCode="General">
                  <c:v>2.5000000000000001E-2</c:v>
                </c:pt>
                <c:pt idx="27" formatCode="General">
                  <c:v>2.1999999999999999E-2</c:v>
                </c:pt>
                <c:pt idx="28" formatCode="General">
                  <c:v>3.4000000000000002E-2</c:v>
                </c:pt>
                <c:pt idx="29" formatCode="General">
                  <c:v>0.02</c:v>
                </c:pt>
                <c:pt idx="30" formatCode="General">
                  <c:v>2.1999999999999999E-2</c:v>
                </c:pt>
                <c:pt idx="31" formatCode="General">
                  <c:v>2.1000000000000001E-2</c:v>
                </c:pt>
                <c:pt idx="32" formatCode="General">
                  <c:v>2.3E-2</c:v>
                </c:pt>
                <c:pt idx="33" formatCode="General">
                  <c:v>1.7000000000000001E-2</c:v>
                </c:pt>
                <c:pt idx="34" formatCode="General">
                  <c:v>1.7000000000000001E-2</c:v>
                </c:pt>
                <c:pt idx="35" formatCode="General">
                  <c:v>1.7999999999999999E-2</c:v>
                </c:pt>
                <c:pt idx="36" formatCode="General">
                  <c:v>0.02</c:v>
                </c:pt>
                <c:pt idx="37" formatCode="General">
                  <c:v>1.7999999999999999E-2</c:v>
                </c:pt>
                <c:pt idx="38" formatCode="General">
                  <c:v>2.4E-2</c:v>
                </c:pt>
                <c:pt idx="39" formatCode="General">
                  <c:v>1.7999999999999999E-2</c:v>
                </c:pt>
                <c:pt idx="40" formatCode="General">
                  <c:v>1.9E-2</c:v>
                </c:pt>
                <c:pt idx="41" formatCode="General">
                  <c:v>2.7E-2</c:v>
                </c:pt>
                <c:pt idx="42" formatCode="General">
                  <c:v>1.9E-2</c:v>
                </c:pt>
                <c:pt idx="43" formatCode="General">
                  <c:v>2.1999999999999999E-2</c:v>
                </c:pt>
                <c:pt idx="44" formatCode="General">
                  <c:v>2.7E-2</c:v>
                </c:pt>
                <c:pt idx="45" formatCode="General">
                  <c:v>2.5000000000000001E-2</c:v>
                </c:pt>
                <c:pt idx="46" formatCode="General">
                  <c:v>2.5000000000000001E-2</c:v>
                </c:pt>
                <c:pt idx="47" formatCode="General">
                  <c:v>2.7E-2</c:v>
                </c:pt>
                <c:pt idx="48" formatCode="General">
                  <c:v>2.1999999999999999E-2</c:v>
                </c:pt>
                <c:pt idx="49" formatCode="General">
                  <c:v>0.02</c:v>
                </c:pt>
                <c:pt idx="50" formatCode="General">
                  <c:v>2.7E-2</c:v>
                </c:pt>
                <c:pt idx="51" formatCode="General">
                  <c:v>2.3E-2</c:v>
                </c:pt>
                <c:pt idx="52" formatCode="General">
                  <c:v>2.4E-2</c:v>
                </c:pt>
                <c:pt idx="53" formatCode="General">
                  <c:v>1.9E-2</c:v>
                </c:pt>
                <c:pt idx="54" formatCode="General">
                  <c:v>2.7E-2</c:v>
                </c:pt>
                <c:pt idx="55" formatCode="General">
                  <c:v>2.4E-2</c:v>
                </c:pt>
                <c:pt idx="56" formatCode="General">
                  <c:v>1.7999999999999999E-2</c:v>
                </c:pt>
                <c:pt idx="57" formatCode="General">
                  <c:v>1.9E-2</c:v>
                </c:pt>
                <c:pt idx="58" formatCode="General">
                  <c:v>3.2000000000000001E-2</c:v>
                </c:pt>
                <c:pt idx="59" formatCode="General">
                  <c:v>1.9E-2</c:v>
                </c:pt>
                <c:pt idx="60" formatCode="General">
                  <c:v>2.5000000000000001E-2</c:v>
                </c:pt>
                <c:pt idx="61" formatCode="General">
                  <c:v>2.3E-2</c:v>
                </c:pt>
                <c:pt idx="62" formatCode="General">
                  <c:v>2.9000000000000001E-2</c:v>
                </c:pt>
                <c:pt idx="63" formatCode="General">
                  <c:v>2.5000000000000001E-2</c:v>
                </c:pt>
                <c:pt idx="64" formatCode="General">
                  <c:v>2.9000000000000001E-2</c:v>
                </c:pt>
                <c:pt idx="65" formatCode="General">
                  <c:v>2.5999999999999999E-2</c:v>
                </c:pt>
                <c:pt idx="66" formatCode="General">
                  <c:v>2.1999999999999999E-2</c:v>
                </c:pt>
                <c:pt idx="67" formatCode="General">
                  <c:v>2.3E-2</c:v>
                </c:pt>
                <c:pt idx="68" formatCode="General">
                  <c:v>0.02</c:v>
                </c:pt>
                <c:pt idx="69" formatCode="General">
                  <c:v>2.1999999999999999E-2</c:v>
                </c:pt>
                <c:pt idx="70" formatCode="General">
                  <c:v>2.7E-2</c:v>
                </c:pt>
                <c:pt idx="71" formatCode="General">
                  <c:v>2.8000000000000001E-2</c:v>
                </c:pt>
                <c:pt idx="72" formatCode="General">
                  <c:v>2.1000000000000001E-2</c:v>
                </c:pt>
                <c:pt idx="73" formatCode="General">
                  <c:v>2.5999999999999999E-2</c:v>
                </c:pt>
                <c:pt idx="74" formatCode="General">
                  <c:v>2.4E-2</c:v>
                </c:pt>
                <c:pt idx="75" formatCode="General">
                  <c:v>2.7E-2</c:v>
                </c:pt>
                <c:pt idx="76" formatCode="General">
                  <c:v>2.1000000000000001E-2</c:v>
                </c:pt>
                <c:pt idx="77" formatCode="General">
                  <c:v>2.1000000000000001E-2</c:v>
                </c:pt>
                <c:pt idx="78" formatCode="General">
                  <c:v>2.1999999999999999E-2</c:v>
                </c:pt>
                <c:pt idx="79" formatCode="General">
                  <c:v>2.1000000000000001E-2</c:v>
                </c:pt>
                <c:pt idx="80" formatCode="General">
                  <c:v>2.1000000000000001E-2</c:v>
                </c:pt>
                <c:pt idx="81" formatCode="General">
                  <c:v>2.3E-2</c:v>
                </c:pt>
                <c:pt idx="82" formatCode="General">
                  <c:v>2.4E-2</c:v>
                </c:pt>
                <c:pt idx="83" formatCode="General">
                  <c:v>2.4E-2</c:v>
                </c:pt>
                <c:pt idx="84" formatCode="General">
                  <c:v>0.02</c:v>
                </c:pt>
                <c:pt idx="85" formatCode="General">
                  <c:v>2.1999999999999999E-2</c:v>
                </c:pt>
                <c:pt idx="86" formatCode="General">
                  <c:v>2.7E-2</c:v>
                </c:pt>
                <c:pt idx="87" formatCode="General">
                  <c:v>2.1000000000000001E-2</c:v>
                </c:pt>
                <c:pt idx="88" formatCode="General">
                  <c:v>2.1999999999999999E-2</c:v>
                </c:pt>
                <c:pt idx="89" formatCode="General">
                  <c:v>2.1000000000000001E-2</c:v>
                </c:pt>
                <c:pt idx="90" formatCode="General">
                  <c:v>2.8000000000000001E-2</c:v>
                </c:pt>
                <c:pt idx="91">
                  <c:v>2.1000000000000001E-2</c:v>
                </c:pt>
                <c:pt idx="92" formatCode="General">
                  <c:v>2.4E-2</c:v>
                </c:pt>
                <c:pt idx="93" formatCode="General">
                  <c:v>2.8000000000000001E-2</c:v>
                </c:pt>
                <c:pt idx="94" formatCode="General">
                  <c:v>2.1000000000000001E-2</c:v>
                </c:pt>
                <c:pt idx="95" formatCode="General">
                  <c:v>2.4E-2</c:v>
                </c:pt>
                <c:pt idx="96" formatCode="General">
                  <c:v>2.5999999999999999E-2</c:v>
                </c:pt>
                <c:pt idx="97" formatCode="General">
                  <c:v>2.1000000000000001E-2</c:v>
                </c:pt>
                <c:pt idx="98" formatCode="General">
                  <c:v>0.02</c:v>
                </c:pt>
                <c:pt idx="99" formatCode="General">
                  <c:v>2.4E-2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13-2742-9CF1-6D9ED8E555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7203903"/>
        <c:axId val="1707205615"/>
      </c:lineChart>
      <c:catAx>
        <c:axId val="170720390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7205615"/>
        <c:crosses val="autoZero"/>
        <c:auto val="1"/>
        <c:lblAlgn val="ctr"/>
        <c:lblOffset val="100"/>
        <c:noMultiLvlLbl val="0"/>
      </c:catAx>
      <c:valAx>
        <c:axId val="1707205615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7203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240A9-76CF-7C47-9A0C-D52FDD122774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FF6C1-EE4E-FE43-BDBF-30D668D5C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33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60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10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9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69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98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44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54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58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52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9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42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96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27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98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21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32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2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F6C1-EE4E-FE43-BDBF-30D668D5C3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8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7E08-E6C1-98A1-4315-AC6F91022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CE7A9-A799-23D2-D7BC-19355B336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DF082-6AF7-1855-2B4D-6A559969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5816F-888E-F0DE-A096-36F42D9A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F404D-2028-6843-3C5C-3C3795F6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2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EE52-218E-3A8F-F015-182939AB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9AFBB-FB89-1738-F1C2-C090A41C4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0FEDF-3AC5-6D7F-6722-5A6E0ECE3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A7DA8-DDCF-0330-02DB-86C5BEC8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7C021-C3E2-BC21-B8B6-7E81D61EA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9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5063F-9D5D-BF95-A253-962188DEF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4609C-B8FE-7052-FBF2-E298C0CC8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148AD-69D5-BA32-BB80-BEB464B0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5C894-35A9-739B-059C-31EAF5E5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43F88-896E-BA59-5C58-4C132040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1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3E85-AC78-3A73-5F35-129F8D7D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7728-2D13-DEB4-FDD6-7EB32D5B3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FF7FF-19E5-AB15-C7A9-2757F62E5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C8259-DC35-B63A-5F84-8D464D86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0A66CD6-643C-F6FD-BAA7-0F2546E7C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434674"/>
            <a:ext cx="2782887" cy="208477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D319-265D-ADEC-6E70-EC55EAA00113}"/>
              </a:ext>
            </a:extLst>
          </p:cNvPr>
          <p:cNvSpPr txBox="1"/>
          <p:nvPr userDrawn="1"/>
        </p:nvSpPr>
        <p:spPr>
          <a:xfrm>
            <a:off x="381000" y="6415802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Segoe UI" panose="020B0502040204020203" pitchFamily="34" charset="0"/>
                <a:cs typeface="Segoe UI" panose="020B0502040204020203" pitchFamily="34" charset="0"/>
              </a:rPr>
              <a:t>Source: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1E7213C-E05A-6B56-1D7E-D100C99C2450}"/>
              </a:ext>
            </a:extLst>
          </p:cNvPr>
          <p:cNvSpPr txBox="1">
            <a:spLocks/>
          </p:cNvSpPr>
          <p:nvPr userDrawn="1"/>
        </p:nvSpPr>
        <p:spPr>
          <a:xfrm>
            <a:off x="4038600" y="6432607"/>
            <a:ext cx="4000318" cy="21261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Insights            Ideas            Implementation           Impact</a:t>
            </a:r>
          </a:p>
        </p:txBody>
      </p:sp>
    </p:spTree>
    <p:extLst>
      <p:ext uri="{BB962C8B-B14F-4D97-AF65-F5344CB8AC3E}">
        <p14:creationId xmlns:p14="http://schemas.microsoft.com/office/powerpoint/2010/main" val="712230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3E85-AC78-3A73-5F35-129F8D7D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7728-2D13-DEB4-FDD6-7EB32D5B3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FF7FF-19E5-AB15-C7A9-2757F62E5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C8259-DC35-B63A-5F84-8D464D86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0A66CD6-643C-F6FD-BAA7-0F2546E7C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434674"/>
            <a:ext cx="2782887" cy="208477"/>
          </a:xfrm>
        </p:spPr>
        <p:txBody>
          <a:bodyPr anchor="t">
            <a:noAutofit/>
          </a:bodyPr>
          <a:lstStyle>
            <a:lvl1pPr marL="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sz="1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D319-265D-ADEC-6E70-EC55EAA00113}"/>
              </a:ext>
            </a:extLst>
          </p:cNvPr>
          <p:cNvSpPr txBox="1"/>
          <p:nvPr userDrawn="1"/>
        </p:nvSpPr>
        <p:spPr>
          <a:xfrm>
            <a:off x="381000" y="6415802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Segoe UI" panose="020B0502040204020203" pitchFamily="34" charset="0"/>
                <a:cs typeface="Segoe UI" panose="020B0502040204020203" pitchFamily="34" charset="0"/>
              </a:rPr>
              <a:t>Source: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1E7213C-E05A-6B56-1D7E-D100C99C2450}"/>
              </a:ext>
            </a:extLst>
          </p:cNvPr>
          <p:cNvSpPr txBox="1">
            <a:spLocks/>
          </p:cNvSpPr>
          <p:nvPr userDrawn="1"/>
        </p:nvSpPr>
        <p:spPr>
          <a:xfrm>
            <a:off x="4038600" y="6432607"/>
            <a:ext cx="4000318" cy="21261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Insights            Ideas            Implementation           Impact</a:t>
            </a:r>
          </a:p>
        </p:txBody>
      </p:sp>
    </p:spTree>
    <p:extLst>
      <p:ext uri="{BB962C8B-B14F-4D97-AF65-F5344CB8AC3E}">
        <p14:creationId xmlns:p14="http://schemas.microsoft.com/office/powerpoint/2010/main" val="55503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A3BC-57E7-BE5D-3EEE-05B58A44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1BF7-8DAA-ABAE-D5D9-864145EAF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6F7BF-FBA6-2D1A-D999-A558CE84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F3B3-F874-1AB3-B665-0E3DB76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F003E-7583-122C-41F6-A3D04BDB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FDF0-496B-75B0-373C-6422EFEB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01F74-01D4-A286-68D0-302434820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AA3A9-1548-158F-CCEE-C6AAFB53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B8574-EA11-B02E-5A9B-4A586C48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71B14-AF07-D554-2EFB-CC7ACDD0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9094-73E3-627D-0C17-450EC616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5AB43-1064-70EE-DB8A-B5241971E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4A441-A9E3-2C2A-6D8D-B6989C87F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C7981-F0F5-399A-DC16-4ED29B13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C2356-1A8B-9ED6-AC88-282D5C33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9C39C-6C27-97D1-425D-7AF04ABB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6494-5062-AE16-0056-433FCB574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A1F5C-3EED-91DD-0AB4-C4779AE7D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C6186-AF93-A52A-7DE5-A768F9396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B84C8B-85D7-B908-9454-2953C7D1D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79D4A-9493-9099-0885-227774E85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C33569-A3EB-AA8D-30A9-645F4461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690CE-2A43-4594-B0F9-7779B424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CEB42-4169-7E4F-E526-BB7E4151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41D-2983-E83B-B50D-DBBF3C2F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4814-9718-4EC9-9587-04FB06771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F18DB-DACE-5F1C-91AF-E966C2AF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89C2B-1D4D-5AEC-4454-F87274F1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C556D5-F4EF-13A1-04B4-52BB00A9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91EBE-EA56-B9BC-017B-3771D1A3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38961-1DC3-59AC-7E43-AE646D7C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440C-FD67-3773-FAFF-289332BAA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C6292-AAF2-41D5-0D12-C52556AE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B0C21-C4C2-026E-4A64-73B2B32EB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D1CE3-C54B-BB8D-6B18-7A219F77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0A2A5-1EF3-CCB1-A6B1-8A56DCC0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F9D88-4145-0EEC-F228-C043C220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21E7-A48D-D0A3-468D-87A86115C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764D0-518A-7B1E-AA37-A630B496E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B6270-3543-750C-A319-C2635F1FC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FF301-DC07-4098-5BDB-16FE6458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01500-7BA6-3594-4764-D2F421F17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69D54-0A57-D43A-4692-C4DABC9C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96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C1BEF-D23C-28D5-4841-4811C397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88B01-0B75-EA9B-571C-660B79C8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AB3D1-8773-AEAE-6703-65ABDBF0F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AAED65-4E5A-8C4D-8DFE-19E21A258C1B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4CED-F0DA-A2A4-B69F-7C2DB94E3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C203B-4F7D-018E-E31F-F9687B1E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0340B1-B17C-ED40-A800-71BF5E029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3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26.png"/><Relationship Id="rId10" Type="http://schemas.microsoft.com/office/2007/relationships/hdphoto" Target="../media/hdphoto5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microsoft.com/office/2007/relationships/hdphoto" Target="../media/hdphoto5.wdp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microsoft.com/office/2007/relationships/hdphoto" Target="../media/hdphoto4.wdp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digital display&#10;&#10;Description automatically generated">
            <a:extLst>
              <a:ext uri="{FF2B5EF4-FFF2-40B4-BE49-F238E27FC236}">
                <a16:creationId xmlns:a16="http://schemas.microsoft.com/office/drawing/2014/main" id="{8EDD0DE7-3178-EB1D-7F40-EBA939E8B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39"/>
          <a:stretch/>
        </p:blipFill>
        <p:spPr>
          <a:xfrm>
            <a:off x="0" y="0"/>
            <a:ext cx="12377057" cy="68774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F8ED9F-DFE2-6B39-794C-360DD09F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C438B-9E09-9743-EAD5-A0566D58FDD6}"/>
              </a:ext>
            </a:extLst>
          </p:cNvPr>
          <p:cNvSpPr/>
          <p:nvPr/>
        </p:nvSpPr>
        <p:spPr>
          <a:xfrm>
            <a:off x="0" y="0"/>
            <a:ext cx="12377057" cy="6877405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27F34B08-569A-72E3-3B51-30AF203816F8}"/>
              </a:ext>
            </a:extLst>
          </p:cNvPr>
          <p:cNvSpPr txBox="1">
            <a:spLocks/>
          </p:cNvSpPr>
          <p:nvPr/>
        </p:nvSpPr>
        <p:spPr>
          <a:xfrm>
            <a:off x="371140" y="1356909"/>
            <a:ext cx="11517753" cy="327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</a:rPr>
              <a:t>STOCK PRICE PREDICTION informed by social media communication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E4267027-8D39-9854-766C-AB025EEE5153}"/>
              </a:ext>
            </a:extLst>
          </p:cNvPr>
          <p:cNvSpPr txBox="1">
            <a:spLocks/>
          </p:cNvSpPr>
          <p:nvPr/>
        </p:nvSpPr>
        <p:spPr>
          <a:xfrm>
            <a:off x="371140" y="4572304"/>
            <a:ext cx="10823789" cy="16054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altLang="zh-TW" sz="2000" b="1" i="1" dirty="0">
                <a:solidFill>
                  <a:schemeClr val="bg2"/>
                </a:solidFill>
                <a:latin typeface="Segoe UI"/>
                <a:cs typeface="Segoe UI"/>
              </a:rPr>
              <a:t>Efsa AKTAY </a:t>
            </a:r>
          </a:p>
          <a:p>
            <a:pPr algn="l"/>
            <a:endParaRPr lang="en-US" sz="800" b="1" i="1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9835D-199D-8F55-69F3-37DB955883D9}"/>
              </a:ext>
            </a:extLst>
          </p:cNvPr>
          <p:cNvSpPr txBox="1"/>
          <p:nvPr/>
        </p:nvSpPr>
        <p:spPr>
          <a:xfrm>
            <a:off x="371140" y="2922992"/>
            <a:ext cx="70567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HK" sz="2000" b="0" i="0" u="none" strike="noStrike" dirty="0">
                <a:solidFill>
                  <a:schemeClr val="bg1"/>
                </a:solidFill>
                <a:effectLst/>
              </a:rPr>
              <a:t>DESN 3002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45377-9EE1-6F8C-FF6C-D3E331412C61}"/>
              </a:ext>
            </a:extLst>
          </p:cNvPr>
          <p:cNvSpPr txBox="1"/>
          <p:nvPr/>
        </p:nvSpPr>
        <p:spPr>
          <a:xfrm>
            <a:off x="371140" y="5767048"/>
            <a:ext cx="70567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HK" sz="1100" b="0" i="0" u="none" strike="noStrike" dirty="0">
                <a:solidFill>
                  <a:schemeClr val="bg1"/>
                </a:solidFill>
                <a:effectLst/>
              </a:rPr>
              <a:t>*The information is solely for research purposes and does not contain financial advice.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33550-D7F5-8D41-F5CB-376DC105D8D6}"/>
              </a:ext>
            </a:extLst>
          </p:cNvPr>
          <p:cNvSpPr txBox="1"/>
          <p:nvPr/>
        </p:nvSpPr>
        <p:spPr>
          <a:xfrm>
            <a:off x="371140" y="5387252"/>
            <a:ext cx="70567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HK" sz="2000" b="0" i="0" u="none" strike="noStrike" dirty="0">
                <a:solidFill>
                  <a:schemeClr val="bg1"/>
                </a:solidFill>
                <a:effectLst/>
              </a:rPr>
              <a:t> Instructor: Kam-Ming Mark Tam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1D90B-597C-DAD3-55D3-37BC3BEB8BE1}"/>
              </a:ext>
            </a:extLst>
          </p:cNvPr>
          <p:cNvSpPr txBox="1"/>
          <p:nvPr/>
        </p:nvSpPr>
        <p:spPr>
          <a:xfrm>
            <a:off x="4457700" y="731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644D-194B-8EBF-7B3F-793892FBB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473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HK" b="1" i="0" u="none" strike="noStrike" dirty="0">
                <a:solidFill>
                  <a:srgbClr val="14407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company CEOs say could have a huge impact on the company </a:t>
            </a:r>
          </a:p>
          <a:p>
            <a:pPr lvl="1">
              <a:lnSpc>
                <a:spcPct val="150000"/>
              </a:lnSpc>
            </a:pPr>
            <a:r>
              <a:rPr lang="en-HK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Unpredictability: </a:t>
            </a:r>
            <a:r>
              <a:rPr lang="en-HK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CEO’s statements are </a:t>
            </a:r>
            <a:r>
              <a:rPr lang="en-HK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unpredictable </a:t>
            </a:r>
            <a:r>
              <a:rPr lang="en-HK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which makes analysis interesting.</a:t>
            </a:r>
            <a:endParaRPr lang="en-HK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HK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Manipulation:</a:t>
            </a:r>
            <a:r>
              <a:rPr lang="en-HK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CEO statements can manipulate stock prices, affecting market trust.</a:t>
            </a:r>
          </a:p>
          <a:p>
            <a:pPr lvl="1">
              <a:lnSpc>
                <a:spcPct val="150000"/>
              </a:lnSpc>
            </a:pPr>
            <a:r>
              <a:rPr lang="en-HK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on Livelihoods</a:t>
            </a:r>
            <a:r>
              <a:rPr lang="en-HK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Director communications can directly impact finances and jobs due to public and employee stock ownership.</a:t>
            </a:r>
          </a:p>
          <a:p>
            <a:pPr lvl="1">
              <a:lnSpc>
                <a:spcPct val="150000"/>
              </a:lnSpc>
            </a:pPr>
            <a:r>
              <a:rPr lang="en-HK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 Significance</a:t>
            </a:r>
            <a:r>
              <a:rPr lang="en-HK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effect of their statements ranges from trivial to substantial, depending on the context.</a:t>
            </a:r>
          </a:p>
          <a:p>
            <a:pPr marL="0" indent="0" algn="l" fontAlgn="t">
              <a:buNone/>
            </a:pPr>
            <a:endParaRPr lang="en-HK" b="1" i="0" u="none" strike="noStrike" dirty="0">
              <a:solidFill>
                <a:srgbClr val="14407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0F5AD-E832-8D2C-6CB5-B75AF9F07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4136F3-B5A3-2154-A637-254501BE8262}"/>
              </a:ext>
            </a:extLst>
          </p:cNvPr>
          <p:cNvSpPr txBox="1">
            <a:spLocks/>
          </p:cNvSpPr>
          <p:nvPr/>
        </p:nvSpPr>
        <p:spPr>
          <a:xfrm>
            <a:off x="239899" y="2609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14407C"/>
                </a:solidFill>
              </a:rPr>
              <a:t>MOTIVATION</a:t>
            </a:r>
            <a:r>
              <a:rPr lang="en-US" sz="2200" b="1" dirty="0">
                <a:solidFill>
                  <a:srgbClr val="14407C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EB810-5572-E36D-69A6-D19F41F61901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15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644D-194B-8EBF-7B3F-793892FBB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473"/>
            <a:ext cx="11113901" cy="4351338"/>
          </a:xfrm>
        </p:spPr>
        <p:txBody>
          <a:bodyPr>
            <a:normAutofit/>
          </a:bodyPr>
          <a:lstStyle/>
          <a:p>
            <a:pPr fontAlgn="t"/>
            <a:r>
              <a:rPr lang="en-HK" b="1" dirty="0">
                <a:solidFill>
                  <a:srgbClr val="1440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HK" b="1" i="0" u="none" strike="noStrike" dirty="0">
                <a:solidFill>
                  <a:srgbClr val="14407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tock price prediction informed by CEO social media communication</a:t>
            </a:r>
            <a:endParaRPr lang="en-HK" sz="3600" b="1" dirty="0">
              <a:solidFill>
                <a:srgbClr val="1440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t"/>
            <a:r>
              <a:rPr lang="en-HK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</a:p>
          <a:p>
            <a:pPr lvl="2" fontAlgn="t"/>
            <a:r>
              <a:rPr lang="en-HK" sz="14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en-HK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predictive insights </a:t>
            </a:r>
            <a:r>
              <a:rPr lang="en-HK" sz="14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social media trends</a:t>
            </a:r>
          </a:p>
          <a:p>
            <a:pPr lvl="2" fontAlgn="t"/>
            <a:r>
              <a:rPr lang="en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the modelling </a:t>
            </a:r>
            <a:r>
              <a:rPr lang="en-HK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errors, loss, robustness</a:t>
            </a:r>
            <a:endParaRPr lang="en-HK" sz="1400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t"/>
            <a:r>
              <a:rPr lang="en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Modelling: </a:t>
            </a:r>
          </a:p>
          <a:p>
            <a:pPr lvl="2" fontAlgn="t"/>
            <a:r>
              <a:rPr lang="en-HK" sz="14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Utilise Deep Learning and LLMs which are the </a:t>
            </a:r>
            <a:r>
              <a:rPr lang="en-HK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emerging technology to produce text data insights</a:t>
            </a:r>
          </a:p>
          <a:p>
            <a:pPr lvl="1" fontAlgn="t"/>
            <a:r>
              <a:rPr lang="en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Generation: </a:t>
            </a:r>
          </a:p>
          <a:p>
            <a:pPr lvl="2" fontAlgn="t"/>
            <a:r>
              <a:rPr lang="en-HK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AI to study idealised </a:t>
            </a:r>
            <a:r>
              <a:rPr lang="en-HK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dummy data informed by the case study</a:t>
            </a:r>
          </a:p>
          <a:p>
            <a:pPr lvl="1" fontAlgn="t"/>
            <a:r>
              <a:rPr lang="en-HK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Secondary</a:t>
            </a:r>
            <a:r>
              <a:rPr lang="en-H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Goal</a:t>
            </a:r>
            <a:r>
              <a:rPr lang="en-HK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2" fontAlgn="t"/>
            <a:r>
              <a:rPr lang="en-HK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quantitative financial modelling </a:t>
            </a:r>
          </a:p>
          <a:p>
            <a:pPr lvl="2" fontAlgn="t"/>
            <a:r>
              <a:rPr lang="en-HK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and data handling and processing </a:t>
            </a:r>
          </a:p>
          <a:p>
            <a:pPr lvl="1" fontAlgn="t"/>
            <a:endParaRPr lang="en-HK" sz="11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0F5AD-E832-8D2C-6CB5-B75AF9F07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4136F3-B5A3-2154-A637-254501BE8262}"/>
              </a:ext>
            </a:extLst>
          </p:cNvPr>
          <p:cNvSpPr txBox="1">
            <a:spLocks/>
          </p:cNvSpPr>
          <p:nvPr/>
        </p:nvSpPr>
        <p:spPr>
          <a:xfrm>
            <a:off x="239899" y="2609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14407C"/>
                </a:solidFill>
              </a:rPr>
              <a:t>OBJECTIVE</a:t>
            </a:r>
            <a:endParaRPr lang="en-US" sz="2200" b="1" dirty="0">
              <a:solidFill>
                <a:srgbClr val="14407C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EB810-5572-E36D-69A6-D19F41F61901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4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644D-194B-8EBF-7B3F-793892FBB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473"/>
            <a:ext cx="11113901" cy="4351338"/>
          </a:xfrm>
        </p:spPr>
        <p:txBody>
          <a:bodyPr>
            <a:normAutofit/>
          </a:bodyPr>
          <a:lstStyle/>
          <a:p>
            <a:pPr fontAlgn="t"/>
            <a:r>
              <a:rPr lang="en-HK" b="1" i="0" u="none" strike="noStrike" dirty="0">
                <a:solidFill>
                  <a:srgbClr val="14407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LLMS + AI</a:t>
            </a:r>
            <a:endParaRPr lang="en-HK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This work uses it to process + embed text</a:t>
            </a:r>
          </a:p>
          <a:p>
            <a:pPr lvl="1"/>
            <a:r>
              <a:rPr lang="en-US" dirty="0"/>
              <a:t>To generate synthetic data for studies</a:t>
            </a:r>
          </a:p>
          <a:p>
            <a:pPr lvl="2" fontAlgn="t"/>
            <a:endParaRPr lang="en-HK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t"/>
            <a:endParaRPr lang="en-HK" sz="16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0F5AD-E832-8D2C-6CB5-B75AF9F07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4136F3-B5A3-2154-A637-254501BE8262}"/>
              </a:ext>
            </a:extLst>
          </p:cNvPr>
          <p:cNvSpPr txBox="1">
            <a:spLocks/>
          </p:cNvSpPr>
          <p:nvPr/>
        </p:nvSpPr>
        <p:spPr>
          <a:xfrm>
            <a:off x="239899" y="2609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14407C"/>
                </a:solidFill>
              </a:rPr>
              <a:t>EMERGING TECHNOLOGY USE</a:t>
            </a:r>
            <a:endParaRPr lang="en-US" sz="2200" b="1" dirty="0">
              <a:solidFill>
                <a:srgbClr val="14407C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EB810-5572-E36D-69A6-D19F41F61901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9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13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itle 1">
            <a:extLst>
              <a:ext uri="{FF2B5EF4-FFF2-40B4-BE49-F238E27FC236}">
                <a16:creationId xmlns:a16="http://schemas.microsoft.com/office/drawing/2014/main" id="{7094901E-0BEA-0FA8-D85B-A623344B216B}"/>
              </a:ext>
            </a:extLst>
          </p:cNvPr>
          <p:cNvSpPr txBox="1">
            <a:spLocks/>
          </p:cNvSpPr>
          <p:nvPr/>
        </p:nvSpPr>
        <p:spPr>
          <a:xfrm>
            <a:off x="239899" y="-2044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14407C"/>
                </a:solidFill>
              </a:rPr>
              <a:t>TABLE OF CONTENTS</a:t>
            </a: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E7933-EF98-6DC9-CFB1-829451D8ED83}"/>
              </a:ext>
            </a:extLst>
          </p:cNvPr>
          <p:cNvSpPr txBox="1"/>
          <p:nvPr/>
        </p:nvSpPr>
        <p:spPr>
          <a:xfrm>
            <a:off x="439615" y="821538"/>
            <a:ext cx="116415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t">
              <a:buFont typeface="Arial" panose="020B0604020202020204" pitchFamily="34" charset="0"/>
              <a:buChar char="•"/>
            </a:pPr>
            <a:r>
              <a:rPr lang="en-HK" sz="2400" b="1" i="0" u="none" strike="noStrike" dirty="0">
                <a:solidFill>
                  <a:srgbClr val="14407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HK" sz="2400" dirty="0">
              <a:solidFill>
                <a:srgbClr val="1440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Existing Research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Relevant Theory</a:t>
            </a: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r>
              <a:rPr lang="en-HK" sz="2400" b="1" i="0" u="none" strike="noStrike" dirty="0">
                <a:solidFill>
                  <a:srgbClr val="14407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HK" sz="2400" b="0" i="0" u="none" strike="noStrike" dirty="0">
              <a:solidFill>
                <a:srgbClr val="14407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Design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Methods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Analytical Techniques</a:t>
            </a: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r>
              <a:rPr lang="en-HK" sz="2400" b="1" i="0" u="none" strike="noStrike" dirty="0">
                <a:solidFill>
                  <a:srgbClr val="14407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Discussion</a:t>
            </a:r>
            <a:endParaRPr lang="en-HK" sz="2400" b="0" i="0" u="none" strike="noStrike" dirty="0">
              <a:solidFill>
                <a:srgbClr val="14407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  <a:p>
            <a:pPr marL="285750" indent="-285750" algn="l" fontAlgn="t">
              <a:buFont typeface="Arial" panose="020B0604020202020204" pitchFamily="34" charset="0"/>
              <a:buChar char="•"/>
            </a:pPr>
            <a:r>
              <a:rPr lang="en-HK" sz="2400" b="1" i="0" u="none" strike="noStrike" dirty="0">
                <a:solidFill>
                  <a:srgbClr val="14407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HK" sz="2400" b="0" i="0" u="none" strike="noStrike" dirty="0">
              <a:solidFill>
                <a:srgbClr val="14407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 of Findings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Suggestions for Further Research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934AB-8311-01A3-DC8B-20569ECBE6C2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20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14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itle 1">
            <a:extLst>
              <a:ext uri="{FF2B5EF4-FFF2-40B4-BE49-F238E27FC236}">
                <a16:creationId xmlns:a16="http://schemas.microsoft.com/office/drawing/2014/main" id="{7094901E-0BEA-0FA8-D85B-A623344B216B}"/>
              </a:ext>
            </a:extLst>
          </p:cNvPr>
          <p:cNvSpPr txBox="1">
            <a:spLocks/>
          </p:cNvSpPr>
          <p:nvPr/>
        </p:nvSpPr>
        <p:spPr>
          <a:xfrm>
            <a:off x="239899" y="-2044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rgbClr val="14407C"/>
                </a:solidFill>
              </a:rPr>
              <a:t>LITERATURE REVIEW – Cluster Algorithm </a:t>
            </a: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934AB-8311-01A3-DC8B-20569ECBE6C2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0C900-8D08-19B5-753D-7292B1B9CBDD}"/>
              </a:ext>
            </a:extLst>
          </p:cNvPr>
          <p:cNvGrpSpPr/>
          <p:nvPr/>
        </p:nvGrpSpPr>
        <p:grpSpPr>
          <a:xfrm>
            <a:off x="1899457" y="644553"/>
            <a:ext cx="8273637" cy="5634750"/>
            <a:chOff x="2009846" y="721600"/>
            <a:chExt cx="8796570" cy="57039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A87DB7-F973-58B4-E08D-203DF5AC9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9846" y="721600"/>
              <a:ext cx="8796570" cy="5703914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C04652A-1131-A1DD-7114-07EF6F79D3FE}"/>
                </a:ext>
              </a:extLst>
            </p:cNvPr>
            <p:cNvSpPr/>
            <p:nvPr/>
          </p:nvSpPr>
          <p:spPr>
            <a:xfrm>
              <a:off x="9973384" y="735668"/>
              <a:ext cx="808417" cy="789147"/>
            </a:xfrm>
            <a:prstGeom prst="round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ED73ADD-6676-8DD4-9BEE-CC67D323C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434674"/>
            <a:ext cx="2782887" cy="208477"/>
          </a:xfrm>
        </p:spPr>
        <p:txBody>
          <a:bodyPr/>
          <a:lstStyle/>
          <a:p>
            <a:r>
              <a:rPr lang="en-US" dirty="0"/>
              <a:t>VOS viewer Software</a:t>
            </a:r>
          </a:p>
        </p:txBody>
      </p:sp>
    </p:spTree>
    <p:extLst>
      <p:ext uri="{BB962C8B-B14F-4D97-AF65-F5344CB8AC3E}">
        <p14:creationId xmlns:p14="http://schemas.microsoft.com/office/powerpoint/2010/main" val="981664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itle 1">
            <a:extLst>
              <a:ext uri="{FF2B5EF4-FFF2-40B4-BE49-F238E27FC236}">
                <a16:creationId xmlns:a16="http://schemas.microsoft.com/office/drawing/2014/main" id="{7094901E-0BEA-0FA8-D85B-A623344B216B}"/>
              </a:ext>
            </a:extLst>
          </p:cNvPr>
          <p:cNvSpPr txBox="1">
            <a:spLocks/>
          </p:cNvSpPr>
          <p:nvPr/>
        </p:nvSpPr>
        <p:spPr>
          <a:xfrm>
            <a:off x="239899" y="-2044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rgbClr val="14407C"/>
                </a:solidFill>
              </a:rPr>
              <a:t>LITERATURE REVIEW – Cluster Algorithm </a:t>
            </a: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934AB-8311-01A3-DC8B-20569ECBE6C2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663B14-235D-12EE-B45A-186F01A02F09}"/>
              </a:ext>
            </a:extLst>
          </p:cNvPr>
          <p:cNvGrpSpPr/>
          <p:nvPr/>
        </p:nvGrpSpPr>
        <p:grpSpPr>
          <a:xfrm>
            <a:off x="1899456" y="707532"/>
            <a:ext cx="8273637" cy="5571771"/>
            <a:chOff x="1891748" y="898607"/>
            <a:chExt cx="7772400" cy="5126643"/>
          </a:xfrm>
        </p:grpSpPr>
        <p:pic>
          <p:nvPicPr>
            <p:cNvPr id="11" name="Picture 10" descr="A network of colorful dots and lines&#10;&#10;Description automatically generated">
              <a:extLst>
                <a:ext uri="{FF2B5EF4-FFF2-40B4-BE49-F238E27FC236}">
                  <a16:creationId xmlns:a16="http://schemas.microsoft.com/office/drawing/2014/main" id="{5013FA91-DA43-4124-0700-15B71C9B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1748" y="898607"/>
              <a:ext cx="7772400" cy="5126643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AE67035-C460-2AE7-93BE-7771E41D654D}"/>
                </a:ext>
              </a:extLst>
            </p:cNvPr>
            <p:cNvSpPr/>
            <p:nvPr/>
          </p:nvSpPr>
          <p:spPr>
            <a:xfrm>
              <a:off x="8841663" y="915971"/>
              <a:ext cx="808417" cy="789147"/>
            </a:xfrm>
            <a:prstGeom prst="round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  <a:scene3d>
              <a:camera prst="orthographicFron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D5D41D0-6C2A-2760-E395-1C0FEBC6E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434674"/>
            <a:ext cx="2782887" cy="208477"/>
          </a:xfrm>
        </p:spPr>
        <p:txBody>
          <a:bodyPr/>
          <a:lstStyle/>
          <a:p>
            <a:r>
              <a:rPr lang="en-US" dirty="0"/>
              <a:t>VOS viewer Software</a:t>
            </a:r>
          </a:p>
        </p:txBody>
      </p:sp>
    </p:spTree>
    <p:extLst>
      <p:ext uri="{BB962C8B-B14F-4D97-AF65-F5344CB8AC3E}">
        <p14:creationId xmlns:p14="http://schemas.microsoft.com/office/powerpoint/2010/main" val="132292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16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itle 1">
            <a:extLst>
              <a:ext uri="{FF2B5EF4-FFF2-40B4-BE49-F238E27FC236}">
                <a16:creationId xmlns:a16="http://schemas.microsoft.com/office/drawing/2014/main" id="{7094901E-0BEA-0FA8-D85B-A623344B216B}"/>
              </a:ext>
            </a:extLst>
          </p:cNvPr>
          <p:cNvSpPr txBox="1">
            <a:spLocks/>
          </p:cNvSpPr>
          <p:nvPr/>
        </p:nvSpPr>
        <p:spPr>
          <a:xfrm>
            <a:off x="239899" y="-2044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rgbClr val="14407C"/>
                </a:solidFill>
              </a:rPr>
              <a:t>STOCK MARKET THEORIES </a:t>
            </a: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934AB-8311-01A3-DC8B-20569ECBE6C2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56">
            <a:extLst>
              <a:ext uri="{FF2B5EF4-FFF2-40B4-BE49-F238E27FC236}">
                <a16:creationId xmlns:a16="http://schemas.microsoft.com/office/drawing/2014/main" id="{D48757DE-91C4-245F-4986-0CF8B868C146}"/>
              </a:ext>
            </a:extLst>
          </p:cNvPr>
          <p:cNvCxnSpPr>
            <a:cxnSpLocks/>
          </p:cNvCxnSpPr>
          <p:nvPr/>
        </p:nvCxnSpPr>
        <p:spPr>
          <a:xfrm>
            <a:off x="6088679" y="1544633"/>
            <a:ext cx="0" cy="4070691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oogle Shape;432;p67">
            <a:extLst>
              <a:ext uri="{FF2B5EF4-FFF2-40B4-BE49-F238E27FC236}">
                <a16:creationId xmlns:a16="http://schemas.microsoft.com/office/drawing/2014/main" id="{A6F58998-6C02-D712-A9CB-2C80B2B926D7}"/>
              </a:ext>
            </a:extLst>
          </p:cNvPr>
          <p:cNvCxnSpPr>
            <a:cxnSpLocks/>
          </p:cNvCxnSpPr>
          <p:nvPr/>
        </p:nvCxnSpPr>
        <p:spPr>
          <a:xfrm>
            <a:off x="472656" y="1442005"/>
            <a:ext cx="5276767" cy="1"/>
          </a:xfrm>
          <a:prstGeom prst="straightConnector1">
            <a:avLst/>
          </a:prstGeom>
          <a:noFill/>
          <a:ln w="12700" cap="flat" cmpd="sng">
            <a:solidFill>
              <a:srgbClr val="14407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6256D9C-FDC4-275E-1A35-39D846FB6AD6}"/>
              </a:ext>
            </a:extLst>
          </p:cNvPr>
          <p:cNvSpPr txBox="1">
            <a:spLocks/>
          </p:cNvSpPr>
          <p:nvPr/>
        </p:nvSpPr>
        <p:spPr>
          <a:xfrm>
            <a:off x="239899" y="3393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 </a:t>
            </a:r>
          </a:p>
        </p:txBody>
      </p:sp>
      <p:sp>
        <p:nvSpPr>
          <p:cNvPr id="17" name="Google Shape;520;p73">
            <a:extLst>
              <a:ext uri="{FF2B5EF4-FFF2-40B4-BE49-F238E27FC236}">
                <a16:creationId xmlns:a16="http://schemas.microsoft.com/office/drawing/2014/main" id="{7294ABE3-A943-D040-D2C5-D0E769D6560F}"/>
              </a:ext>
            </a:extLst>
          </p:cNvPr>
          <p:cNvSpPr/>
          <p:nvPr/>
        </p:nvSpPr>
        <p:spPr>
          <a:xfrm>
            <a:off x="472663" y="968733"/>
            <a:ext cx="5287662" cy="337043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Random Walk Principle </a:t>
            </a:r>
          </a:p>
        </p:txBody>
      </p:sp>
      <p:sp>
        <p:nvSpPr>
          <p:cNvPr id="18" name="Google Shape;261;p24">
            <a:extLst>
              <a:ext uri="{FF2B5EF4-FFF2-40B4-BE49-F238E27FC236}">
                <a16:creationId xmlns:a16="http://schemas.microsoft.com/office/drawing/2014/main" id="{70D65B62-D66B-C8D1-2EFA-AD3F77D6786A}"/>
              </a:ext>
            </a:extLst>
          </p:cNvPr>
          <p:cNvSpPr txBox="1"/>
          <p:nvPr/>
        </p:nvSpPr>
        <p:spPr>
          <a:xfrm>
            <a:off x="1274931" y="5592322"/>
            <a:ext cx="9480568" cy="36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Study considers </a:t>
            </a:r>
            <a:r>
              <a:rPr lang="en-US" altLang="zh-CN" sz="12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both</a:t>
            </a:r>
            <a:r>
              <a:rPr lang="en-US" altLang="zh-CN" sz="12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 the </a:t>
            </a:r>
            <a:r>
              <a:rPr lang="en-US" altLang="zh-CN" sz="12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unpredictability of the stock market </a:t>
            </a:r>
            <a:r>
              <a:rPr lang="en-US" altLang="zh-CN" sz="1200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as well as the </a:t>
            </a:r>
            <a:r>
              <a:rPr lang="en-US" altLang="zh-CN" sz="1200" b="1" dirty="0">
                <a:solidFill>
                  <a:schemeClr val="dk1"/>
                </a:solidFill>
                <a:latin typeface="Segoe UI" panose="020B0502040204020203" pitchFamily="34" charset="0"/>
                <a:ea typeface="Times New Roman"/>
                <a:cs typeface="Segoe UI" panose="020B0502040204020203" pitchFamily="34" charset="0"/>
                <a:sym typeface="Times New Roman"/>
              </a:rPr>
              <a:t>impact of information on the price changes.</a:t>
            </a:r>
          </a:p>
        </p:txBody>
      </p:sp>
      <p:pic>
        <p:nvPicPr>
          <p:cNvPr id="18434" name="Picture 2" descr="Random Walk Theory: Definition, How It's Used, and Example">
            <a:extLst>
              <a:ext uri="{FF2B5EF4-FFF2-40B4-BE49-F238E27FC236}">
                <a16:creationId xmlns:a16="http://schemas.microsoft.com/office/drawing/2014/main" id="{66C67AE5-B834-238D-0A9D-F8598F560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9" y="1674719"/>
            <a:ext cx="50776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Google Shape;432;p67">
            <a:extLst>
              <a:ext uri="{FF2B5EF4-FFF2-40B4-BE49-F238E27FC236}">
                <a16:creationId xmlns:a16="http://schemas.microsoft.com/office/drawing/2014/main" id="{3069D824-CE92-7E73-5AF5-8C149F56C5B0}"/>
              </a:ext>
            </a:extLst>
          </p:cNvPr>
          <p:cNvCxnSpPr>
            <a:cxnSpLocks/>
          </p:cNvCxnSpPr>
          <p:nvPr/>
        </p:nvCxnSpPr>
        <p:spPr>
          <a:xfrm>
            <a:off x="6309790" y="1467941"/>
            <a:ext cx="5276767" cy="1"/>
          </a:xfrm>
          <a:prstGeom prst="straightConnector1">
            <a:avLst/>
          </a:prstGeom>
          <a:noFill/>
          <a:ln w="12700" cap="flat" cmpd="sng">
            <a:solidFill>
              <a:srgbClr val="14407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520;p73">
            <a:extLst>
              <a:ext uri="{FF2B5EF4-FFF2-40B4-BE49-F238E27FC236}">
                <a16:creationId xmlns:a16="http://schemas.microsoft.com/office/drawing/2014/main" id="{007EC36A-0F79-3353-59F8-2A875EC9B803}"/>
              </a:ext>
            </a:extLst>
          </p:cNvPr>
          <p:cNvSpPr/>
          <p:nvPr/>
        </p:nvSpPr>
        <p:spPr>
          <a:xfrm>
            <a:off x="6328757" y="953707"/>
            <a:ext cx="5287662" cy="337043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Efficient Market Hypothesis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14C66C7-D1F7-BD0E-DFCD-9C0088A8B8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434674"/>
            <a:ext cx="2782887" cy="208477"/>
          </a:xfrm>
        </p:spPr>
        <p:txBody>
          <a:bodyPr/>
          <a:lstStyle/>
          <a:p>
            <a:r>
              <a:rPr lang="en-US" dirty="0"/>
              <a:t>Investopedia Visuals </a:t>
            </a:r>
          </a:p>
        </p:txBody>
      </p:sp>
      <p:pic>
        <p:nvPicPr>
          <p:cNvPr id="18438" name="Picture 6" descr="Efficient Market Hypothesis (EMH): Definition and Critique">
            <a:extLst>
              <a:ext uri="{FF2B5EF4-FFF2-40B4-BE49-F238E27FC236}">
                <a16:creationId xmlns:a16="http://schemas.microsoft.com/office/drawing/2014/main" id="{9A377AF1-F2F2-DF30-5847-EA61384B6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206" y="1684376"/>
            <a:ext cx="5080764" cy="338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05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w of books on a shelf&#10;&#10;Description automatically generated">
            <a:extLst>
              <a:ext uri="{FF2B5EF4-FFF2-40B4-BE49-F238E27FC236}">
                <a16:creationId xmlns:a16="http://schemas.microsoft.com/office/drawing/2014/main" id="{A1283AC8-684F-6013-4759-1760C3C9D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59" b="35673"/>
          <a:stretch/>
        </p:blipFill>
        <p:spPr>
          <a:xfrm>
            <a:off x="-1" y="-5366"/>
            <a:ext cx="12517821" cy="75608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11BEB6-2D82-1B34-8D86-18C194CADBA7}"/>
              </a:ext>
            </a:extLst>
          </p:cNvPr>
          <p:cNvSpPr/>
          <p:nvPr/>
        </p:nvSpPr>
        <p:spPr>
          <a:xfrm>
            <a:off x="-945931" y="-409903"/>
            <a:ext cx="14188965" cy="82611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8EC1460E-6770-5466-E244-1C48FCF3C6C6}"/>
              </a:ext>
            </a:extLst>
          </p:cNvPr>
          <p:cNvSpPr txBox="1">
            <a:spLocks/>
          </p:cNvSpPr>
          <p:nvPr/>
        </p:nvSpPr>
        <p:spPr>
          <a:xfrm>
            <a:off x="762011" y="4112482"/>
            <a:ext cx="10823789" cy="3777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" i="1" dirty="0">
              <a:solidFill>
                <a:srgbClr val="82CEDF"/>
              </a:solidFill>
            </a:endParaRPr>
          </a:p>
        </p:txBody>
      </p:sp>
      <p:sp>
        <p:nvSpPr>
          <p:cNvPr id="8" name="Title 34">
            <a:extLst>
              <a:ext uri="{FF2B5EF4-FFF2-40B4-BE49-F238E27FC236}">
                <a16:creationId xmlns:a16="http://schemas.microsoft.com/office/drawing/2014/main" id="{1D60E755-FBCA-25D7-D14E-7B0229053796}"/>
              </a:ext>
            </a:extLst>
          </p:cNvPr>
          <p:cNvSpPr txBox="1">
            <a:spLocks/>
          </p:cNvSpPr>
          <p:nvPr/>
        </p:nvSpPr>
        <p:spPr>
          <a:xfrm>
            <a:off x="658748" y="2173542"/>
            <a:ext cx="10979605" cy="19389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kern="1200">
                <a:solidFill>
                  <a:schemeClr val="tx1"/>
                </a:solidFill>
                <a:latin typeface="Segoe UI" panose="020B0502040204020203" pitchFamily="34" charset="0"/>
                <a:ea typeface="Nirmala UI Semilight" panose="020B04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HK" sz="6000" dirty="0">
                <a:solidFill>
                  <a:schemeClr val="bg1"/>
                </a:solidFill>
                <a:latin typeface="+mj-lt"/>
              </a:rPr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5BDBF-C6A9-5D9D-1EA6-EBFAAB0E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8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18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itle 1">
            <a:extLst>
              <a:ext uri="{FF2B5EF4-FFF2-40B4-BE49-F238E27FC236}">
                <a16:creationId xmlns:a16="http://schemas.microsoft.com/office/drawing/2014/main" id="{7094901E-0BEA-0FA8-D85B-A623344B216B}"/>
              </a:ext>
            </a:extLst>
          </p:cNvPr>
          <p:cNvSpPr txBox="1">
            <a:spLocks/>
          </p:cNvSpPr>
          <p:nvPr/>
        </p:nvSpPr>
        <p:spPr>
          <a:xfrm>
            <a:off x="239899" y="-2044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OVERALL WORKFLOW</a:t>
            </a: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934AB-8311-01A3-DC8B-20569ECBE6C2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D5D41D0-6C2A-2760-E395-1C0FEBC6E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434674"/>
            <a:ext cx="2782887" cy="208477"/>
          </a:xfrm>
        </p:spPr>
        <p:txBody>
          <a:bodyPr/>
          <a:lstStyle/>
          <a:p>
            <a:r>
              <a:rPr lang="en-US" dirty="0" err="1"/>
              <a:t>Draw.io</a:t>
            </a:r>
            <a:r>
              <a:rPr lang="en-US" dirty="0"/>
              <a:t> </a:t>
            </a:r>
          </a:p>
        </p:txBody>
      </p:sp>
      <p:pic>
        <p:nvPicPr>
          <p:cNvPr id="5" name="Picture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776EBA08-B146-45DC-5164-AE92B3E89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88" y="1502398"/>
            <a:ext cx="11444424" cy="437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23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19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itle 1">
            <a:extLst>
              <a:ext uri="{FF2B5EF4-FFF2-40B4-BE49-F238E27FC236}">
                <a16:creationId xmlns:a16="http://schemas.microsoft.com/office/drawing/2014/main" id="{7094901E-0BEA-0FA8-D85B-A623344B216B}"/>
              </a:ext>
            </a:extLst>
          </p:cNvPr>
          <p:cNvSpPr txBox="1">
            <a:spLocks/>
          </p:cNvSpPr>
          <p:nvPr/>
        </p:nvSpPr>
        <p:spPr>
          <a:xfrm>
            <a:off x="239899" y="-2044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OVERALL WORKFLOW</a:t>
            </a: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934AB-8311-01A3-DC8B-20569ECBE6C2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D5D41D0-6C2A-2760-E395-1C0FEBC6E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434674"/>
            <a:ext cx="2782887" cy="208477"/>
          </a:xfrm>
        </p:spPr>
        <p:txBody>
          <a:bodyPr/>
          <a:lstStyle/>
          <a:p>
            <a:r>
              <a:rPr lang="en-US" dirty="0" err="1"/>
              <a:t>Draw.io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4630AF-27E6-28BB-E07D-C504F2AC6B10}"/>
              </a:ext>
            </a:extLst>
          </p:cNvPr>
          <p:cNvGrpSpPr/>
          <p:nvPr/>
        </p:nvGrpSpPr>
        <p:grpSpPr>
          <a:xfrm>
            <a:off x="838200" y="1548831"/>
            <a:ext cx="4099560" cy="3760337"/>
            <a:chOff x="838200" y="1626310"/>
            <a:chExt cx="3400168" cy="3208713"/>
          </a:xfrm>
        </p:grpSpPr>
        <p:pic>
          <p:nvPicPr>
            <p:cNvPr id="5" name="Picture 4" descr="A diagram of a data processing process&#10;&#10;Description automatically generated">
              <a:extLst>
                <a:ext uri="{FF2B5EF4-FFF2-40B4-BE49-F238E27FC236}">
                  <a16:creationId xmlns:a16="http://schemas.microsoft.com/office/drawing/2014/main" id="{776EBA08-B146-45DC-5164-AE92B3E89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011" r="71625" b="12661"/>
            <a:stretch/>
          </p:blipFill>
          <p:spPr>
            <a:xfrm>
              <a:off x="838200" y="1626310"/>
              <a:ext cx="3383565" cy="320871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59D5BD-2E41-BF51-8514-EC0C8449F8DA}"/>
                </a:ext>
              </a:extLst>
            </p:cNvPr>
            <p:cNvSpPr/>
            <p:nvPr/>
          </p:nvSpPr>
          <p:spPr>
            <a:xfrm>
              <a:off x="3856358" y="2111432"/>
              <a:ext cx="382010" cy="6151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734023-FF97-68CF-6790-8EA9844EFE62}"/>
              </a:ext>
            </a:extLst>
          </p:cNvPr>
          <p:cNvSpPr txBox="1"/>
          <p:nvPr/>
        </p:nvSpPr>
        <p:spPr>
          <a:xfrm>
            <a:off x="5056953" y="2053416"/>
            <a:ext cx="1164154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t">
              <a:buFont typeface="Arial" panose="020B0604020202020204" pitchFamily="34" charset="0"/>
              <a:buChar char="•"/>
            </a:pPr>
            <a:r>
              <a:rPr lang="en-HK" sz="2400" b="1" dirty="0">
                <a:solidFill>
                  <a:srgbClr val="1440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generate synthetic data?</a:t>
            </a:r>
            <a:endParaRPr lang="en-HK" sz="2400" b="1" i="0" u="none" strike="noStrike" dirty="0">
              <a:solidFill>
                <a:srgbClr val="14407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HK" sz="2400" dirty="0">
                <a:solidFill>
                  <a:srgbClr val="0000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 the Model</a:t>
            </a: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HK" sz="2400" i="0" u="none" strike="noStrike" dirty="0">
                <a:solidFill>
                  <a:srgbClr val="0000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Systematically mimic the inputs from actual case</a:t>
            </a:r>
            <a:endParaRPr lang="en-HK" sz="2400" dirty="0">
              <a:solidFill>
                <a:srgbClr val="0000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HK" sz="2400" i="0" u="none" strike="noStrike" dirty="0">
                <a:solidFill>
                  <a:srgbClr val="00000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 a baseline </a:t>
            </a:r>
          </a:p>
          <a:p>
            <a:pPr lvl="1" fontAlgn="t"/>
            <a:endParaRPr lang="en-HK" sz="2400" dirty="0">
              <a:solidFill>
                <a:srgbClr val="1440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endParaRPr lang="en-HK" sz="2400" dirty="0">
              <a:solidFill>
                <a:srgbClr val="0000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98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97121-1926-21D7-B47E-738491AB32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DBEF3-9E08-7F38-763F-8D23A8EA15D1}"/>
              </a:ext>
            </a:extLst>
          </p:cNvPr>
          <p:cNvSpPr txBox="1"/>
          <p:nvPr/>
        </p:nvSpPr>
        <p:spPr>
          <a:xfrm>
            <a:off x="862012" y="6440658"/>
            <a:ext cx="2320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Yahoo Finance, Matplotlib</a:t>
            </a:r>
          </a:p>
        </p:txBody>
      </p:sp>
      <p:pic>
        <p:nvPicPr>
          <p:cNvPr id="6" name="Picture 5" descr="A line graph with numbers and a line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83A4BC5-AF2D-3D72-68F2-4543F619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386" y="901039"/>
            <a:ext cx="7866535" cy="5244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9F2F34-F68C-0B48-B334-4CA37ACBF456}"/>
              </a:ext>
            </a:extLst>
          </p:cNvPr>
          <p:cNvSpPr txBox="1"/>
          <p:nvPr/>
        </p:nvSpPr>
        <p:spPr>
          <a:xfrm>
            <a:off x="4804224" y="6150170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9F3CE-567B-43F2-5F08-530E92CAE340}"/>
              </a:ext>
            </a:extLst>
          </p:cNvPr>
          <p:cNvSpPr txBox="1"/>
          <p:nvPr/>
        </p:nvSpPr>
        <p:spPr>
          <a:xfrm rot="16200000">
            <a:off x="89485" y="2952529"/>
            <a:ext cx="31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Normalised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 Change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AAEEE3D-C735-AE23-7F6D-96F4ECD59B38}"/>
              </a:ext>
            </a:extLst>
          </p:cNvPr>
          <p:cNvSpPr txBox="1">
            <a:spLocks/>
          </p:cNvSpPr>
          <p:nvPr/>
        </p:nvSpPr>
        <p:spPr>
          <a:xfrm>
            <a:off x="239899" y="-200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RELEVEANCE</a:t>
            </a:r>
          </a:p>
        </p:txBody>
      </p:sp>
    </p:spTree>
    <p:extLst>
      <p:ext uri="{BB962C8B-B14F-4D97-AF65-F5344CB8AC3E}">
        <p14:creationId xmlns:p14="http://schemas.microsoft.com/office/powerpoint/2010/main" val="1074116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8740-41FE-D923-800B-EF7D2DB9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99" y="339321"/>
            <a:ext cx="10515600" cy="1325563"/>
          </a:xfrm>
        </p:spPr>
        <p:txBody>
          <a:bodyPr>
            <a:normAutofit/>
          </a:bodyPr>
          <a:lstStyle/>
          <a:p>
            <a:r>
              <a:rPr lang="en-US" sz="2200" b="1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97119B-44C1-01A4-E27E-342BCAD5C3D7}"/>
              </a:ext>
            </a:extLst>
          </p:cNvPr>
          <p:cNvSpPr txBox="1">
            <a:spLocks/>
          </p:cNvSpPr>
          <p:nvPr/>
        </p:nvSpPr>
        <p:spPr>
          <a:xfrm>
            <a:off x="239899" y="-1598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14407C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EXPERIMENTATION SUMMARY – SYNTHETIC DATA</a:t>
            </a:r>
            <a:endParaRPr lang="en-US" sz="2200" b="1" dirty="0">
              <a:solidFill>
                <a:srgbClr val="14407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1F8A8-7C03-4186-3F43-82B5890D187F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131EBF-0FD8-8E67-E9F2-9F4788AE9262}"/>
              </a:ext>
            </a:extLst>
          </p:cNvPr>
          <p:cNvGrpSpPr/>
          <p:nvPr/>
        </p:nvGrpSpPr>
        <p:grpSpPr>
          <a:xfrm>
            <a:off x="1329266" y="1493061"/>
            <a:ext cx="9426233" cy="3780582"/>
            <a:chOff x="1329266" y="1586096"/>
            <a:chExt cx="9426233" cy="3780582"/>
          </a:xfrm>
        </p:grpSpPr>
        <p:graphicFrame>
          <p:nvGraphicFramePr>
            <p:cNvPr id="4" name="Google Shape;567;p41">
              <a:extLst>
                <a:ext uri="{FF2B5EF4-FFF2-40B4-BE49-F238E27FC236}">
                  <a16:creationId xmlns:a16="http://schemas.microsoft.com/office/drawing/2014/main" id="{5D2608FE-DB58-C9F9-BC5C-7D7B0ACC72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59184892"/>
                </p:ext>
              </p:extLst>
            </p:nvPr>
          </p:nvGraphicFramePr>
          <p:xfrm>
            <a:off x="1329266" y="1586096"/>
            <a:ext cx="9426233" cy="3780582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66331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86730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1168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1839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200615"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HK" sz="20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STOCK</a:t>
                        </a:r>
                      </a:p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HK" sz="1600" b="0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(Stock 1, Stock 2, Stock 3)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HK" sz="20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INDEX</a:t>
                        </a: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endParaRP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HK" sz="1600" b="0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(Index 1, Index 2, Index  3)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endParaRPr lang="en-HK" sz="20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endParaRPr>
                      </a:p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HK" sz="20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TWEET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  <a:tabLst/>
                          <a:defRPr/>
                        </a:pPr>
                        <a:r>
                          <a:rPr lang="en-HK" sz="1600" b="0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(CEO1, CEO 2, CEO 3)</a:t>
                        </a:r>
                      </a:p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HK" sz="20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 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242596"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HK" sz="16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TEST #1</a:t>
                        </a:r>
                      </a:p>
                    </a:txBody>
                    <a:tcPr marL="91425" marR="91425" marT="0" marB="0" anchor="ctr">
                      <a:lnL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endParaRP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endParaRP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HK" sz="16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Didact Gothic"/>
                          </a:rPr>
                          <a:t> </a:t>
                        </a: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242596"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HK" sz="16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TEST #2</a:t>
                        </a:r>
                      </a:p>
                    </a:txBody>
                    <a:tcPr marL="91425" marR="91425" marT="0" marB="0" anchor="ctr">
                      <a:lnL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endParaRP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endParaRP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endParaRP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8" name="Graphic 7" descr="Tick with solid fill">
              <a:extLst>
                <a:ext uri="{FF2B5EF4-FFF2-40B4-BE49-F238E27FC236}">
                  <a16:creationId xmlns:a16="http://schemas.microsoft.com/office/drawing/2014/main" id="{F417B7E7-4695-A8E0-B467-7918F06B4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1623" y="3054790"/>
              <a:ext cx="659740" cy="659740"/>
            </a:xfrm>
            <a:prstGeom prst="rect">
              <a:avLst/>
            </a:prstGeom>
          </p:spPr>
        </p:pic>
        <p:pic>
          <p:nvPicPr>
            <p:cNvPr id="13" name="Graphic 12" descr="Tick with solid fill">
              <a:extLst>
                <a:ext uri="{FF2B5EF4-FFF2-40B4-BE49-F238E27FC236}">
                  <a16:creationId xmlns:a16="http://schemas.microsoft.com/office/drawing/2014/main" id="{408C05C6-8EF8-3520-6270-1FC21A02B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1623" y="4273988"/>
              <a:ext cx="659740" cy="659740"/>
            </a:xfrm>
            <a:prstGeom prst="rect">
              <a:avLst/>
            </a:prstGeom>
          </p:spPr>
        </p:pic>
        <p:pic>
          <p:nvPicPr>
            <p:cNvPr id="14" name="Graphic 13" descr="Tick with solid fill">
              <a:extLst>
                <a:ext uri="{FF2B5EF4-FFF2-40B4-BE49-F238E27FC236}">
                  <a16:creationId xmlns:a16="http://schemas.microsoft.com/office/drawing/2014/main" id="{ABF025A9-D2AD-754D-8F94-70149683C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69271" y="3054790"/>
              <a:ext cx="659740" cy="659740"/>
            </a:xfrm>
            <a:prstGeom prst="rect">
              <a:avLst/>
            </a:prstGeom>
          </p:spPr>
        </p:pic>
        <p:pic>
          <p:nvPicPr>
            <p:cNvPr id="16" name="Graphic 15" descr="Tick with solid fill">
              <a:extLst>
                <a:ext uri="{FF2B5EF4-FFF2-40B4-BE49-F238E27FC236}">
                  <a16:creationId xmlns:a16="http://schemas.microsoft.com/office/drawing/2014/main" id="{3E534C7D-4236-4527-D1DD-BE64BD8AA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2460" y="4285002"/>
              <a:ext cx="659740" cy="659740"/>
            </a:xfrm>
            <a:prstGeom prst="rect">
              <a:avLst/>
            </a:prstGeom>
          </p:spPr>
        </p:pic>
        <p:pic>
          <p:nvPicPr>
            <p:cNvPr id="17" name="Graphic 16" descr="Tick with solid fill">
              <a:extLst>
                <a:ext uri="{FF2B5EF4-FFF2-40B4-BE49-F238E27FC236}">
                  <a16:creationId xmlns:a16="http://schemas.microsoft.com/office/drawing/2014/main" id="{F9B0D046-16EB-5C2C-334E-EA761F59A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9527" y="4285002"/>
              <a:ext cx="659740" cy="659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757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8740-41FE-D923-800B-EF7D2DB9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99" y="339321"/>
            <a:ext cx="10515600" cy="1325563"/>
          </a:xfrm>
        </p:spPr>
        <p:txBody>
          <a:bodyPr>
            <a:normAutofit/>
          </a:bodyPr>
          <a:lstStyle/>
          <a:p>
            <a:r>
              <a:rPr lang="en-US" sz="2200" b="1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21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97119B-44C1-01A4-E27E-342BCAD5C3D7}"/>
              </a:ext>
            </a:extLst>
          </p:cNvPr>
          <p:cNvSpPr txBox="1">
            <a:spLocks/>
          </p:cNvSpPr>
          <p:nvPr/>
        </p:nvSpPr>
        <p:spPr>
          <a:xfrm>
            <a:off x="239899" y="-1598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14407C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EXPERIMENTATION SUMMARY – REAL DATA</a:t>
            </a:r>
            <a:endParaRPr lang="en-US" sz="2200" b="1" dirty="0">
              <a:solidFill>
                <a:srgbClr val="14407C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1F8A8-7C03-4186-3F43-82B5890D187F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F96F89-D7D5-6403-BC44-E5CD254A7142}"/>
              </a:ext>
            </a:extLst>
          </p:cNvPr>
          <p:cNvGrpSpPr/>
          <p:nvPr/>
        </p:nvGrpSpPr>
        <p:grpSpPr>
          <a:xfrm>
            <a:off x="1329266" y="1508301"/>
            <a:ext cx="9426233" cy="3750102"/>
            <a:chOff x="1329266" y="1586096"/>
            <a:chExt cx="9426233" cy="3750102"/>
          </a:xfrm>
        </p:grpSpPr>
        <p:graphicFrame>
          <p:nvGraphicFramePr>
            <p:cNvPr id="4" name="Google Shape;567;p41">
              <a:extLst>
                <a:ext uri="{FF2B5EF4-FFF2-40B4-BE49-F238E27FC236}">
                  <a16:creationId xmlns:a16="http://schemas.microsoft.com/office/drawing/2014/main" id="{5D2608FE-DB58-C9F9-BC5C-7D7B0ACC72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10414323"/>
                </p:ext>
              </p:extLst>
            </p:nvPr>
          </p:nvGraphicFramePr>
          <p:xfrm>
            <a:off x="1329266" y="1586096"/>
            <a:ext cx="9426233" cy="3750102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69539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8352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71168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1839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200615"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HK" sz="20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STOCK</a:t>
                        </a:r>
                      </a:p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HK" sz="1600" b="0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(APPLE, TESLA)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20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endParaRPr>
                      </a:p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HK" sz="20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INDEX</a:t>
                        </a: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endParaRP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HK" sz="1600" b="0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(NASDAQ, DOWJ, S&amp;P500)</a:t>
                        </a:r>
                      </a:p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endParaRPr lang="en-HK" sz="20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endParaRPr>
                      </a:p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HK" sz="20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TWEET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  <a:tabLst/>
                          <a:defRPr/>
                        </a:pPr>
                        <a:r>
                          <a:rPr lang="en-HK" sz="1400" b="0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(ELON MUSK ,TIM COOK)</a:t>
                        </a:r>
                      </a:p>
                      <a:p>
                        <a:pPr marL="0" lvl="0" indent="0" algn="ctr" defTabSz="914400" rtl="0" eaLnBrk="1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HK" sz="20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 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242596"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HK" sz="16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TEST #1</a:t>
                        </a:r>
                      </a:p>
                    </a:txBody>
                    <a:tcPr marL="91425" marR="91425" marT="0" marB="0" anchor="ctr">
                      <a:lnL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endParaRP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endParaRP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HK" sz="16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Didact Gothic"/>
                          </a:rPr>
                          <a:t> </a:t>
                        </a: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242596"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HK" sz="1600" b="1" kern="1200" dirty="0">
                            <a:solidFill>
                              <a:srgbClr val="14407C"/>
                            </a:solidFill>
                            <a:latin typeface="Segoe UI" panose="020B0502040204020203" pitchFamily="34" charset="0"/>
                            <a:ea typeface="+mn-ea"/>
                            <a:cs typeface="Segoe UI" panose="020B0502040204020203" pitchFamily="34" charset="0"/>
                            <a:sym typeface="Poppins"/>
                          </a:rPr>
                          <a:t>TEST #2</a:t>
                        </a:r>
                      </a:p>
                    </a:txBody>
                    <a:tcPr marL="91425" marR="91425" marT="0" marB="0" anchor="ctr">
                      <a:lnL w="9525" cap="flat" cmpd="sng">
                        <a:solidFill>
                          <a:srgbClr val="595959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endParaRP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endParaRP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HK" sz="1600" b="1" kern="1200" dirty="0">
                          <a:solidFill>
                            <a:srgbClr val="14407C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endParaRPr>
                      </a:p>
                    </a:txBody>
                    <a:tcPr marL="0" marR="0" marT="0" marB="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8" name="Graphic 7" descr="Tick with solid fill">
              <a:extLst>
                <a:ext uri="{FF2B5EF4-FFF2-40B4-BE49-F238E27FC236}">
                  <a16:creationId xmlns:a16="http://schemas.microsoft.com/office/drawing/2014/main" id="{F417B7E7-4695-A8E0-B467-7918F06B4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1623" y="3054790"/>
              <a:ext cx="659740" cy="659740"/>
            </a:xfrm>
            <a:prstGeom prst="rect">
              <a:avLst/>
            </a:prstGeom>
          </p:spPr>
        </p:pic>
        <p:pic>
          <p:nvPicPr>
            <p:cNvPr id="13" name="Graphic 12" descr="Tick with solid fill">
              <a:extLst>
                <a:ext uri="{FF2B5EF4-FFF2-40B4-BE49-F238E27FC236}">
                  <a16:creationId xmlns:a16="http://schemas.microsoft.com/office/drawing/2014/main" id="{408C05C6-8EF8-3520-6270-1FC21A02B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1623" y="4273988"/>
              <a:ext cx="659740" cy="659740"/>
            </a:xfrm>
            <a:prstGeom prst="rect">
              <a:avLst/>
            </a:prstGeom>
          </p:spPr>
        </p:pic>
        <p:pic>
          <p:nvPicPr>
            <p:cNvPr id="14" name="Graphic 13" descr="Tick with solid fill">
              <a:extLst>
                <a:ext uri="{FF2B5EF4-FFF2-40B4-BE49-F238E27FC236}">
                  <a16:creationId xmlns:a16="http://schemas.microsoft.com/office/drawing/2014/main" id="{ABF025A9-D2AD-754D-8F94-70149683C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69271" y="3054790"/>
              <a:ext cx="659740" cy="659740"/>
            </a:xfrm>
            <a:prstGeom prst="rect">
              <a:avLst/>
            </a:prstGeom>
          </p:spPr>
        </p:pic>
        <p:pic>
          <p:nvPicPr>
            <p:cNvPr id="17" name="Graphic 16" descr="Tick with solid fill">
              <a:extLst>
                <a:ext uri="{FF2B5EF4-FFF2-40B4-BE49-F238E27FC236}">
                  <a16:creationId xmlns:a16="http://schemas.microsoft.com/office/drawing/2014/main" id="{F9B0D046-16EB-5C2C-334E-EA761F59A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9527" y="4285002"/>
              <a:ext cx="659740" cy="659740"/>
            </a:xfrm>
            <a:prstGeom prst="rect">
              <a:avLst/>
            </a:prstGeom>
          </p:spPr>
        </p:pic>
        <p:pic>
          <p:nvPicPr>
            <p:cNvPr id="6" name="Graphic 5" descr="Tick with solid fill">
              <a:extLst>
                <a:ext uri="{FF2B5EF4-FFF2-40B4-BE49-F238E27FC236}">
                  <a16:creationId xmlns:a16="http://schemas.microsoft.com/office/drawing/2014/main" id="{5B0CF02A-32DC-D6F3-5548-A8EB0C6F9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2460" y="4261519"/>
              <a:ext cx="659740" cy="659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687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with a colorful screen&#10;&#10;Description automatically generated">
            <a:extLst>
              <a:ext uri="{FF2B5EF4-FFF2-40B4-BE49-F238E27FC236}">
                <a16:creationId xmlns:a16="http://schemas.microsoft.com/office/drawing/2014/main" id="{923EA49F-F70F-940E-7778-393BB350E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9" b="46157"/>
          <a:stretch/>
        </p:blipFill>
        <p:spPr>
          <a:xfrm>
            <a:off x="-554020" y="0"/>
            <a:ext cx="12836033" cy="82430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11BEB6-2D82-1B34-8D86-18C194CADBA7}"/>
              </a:ext>
            </a:extLst>
          </p:cNvPr>
          <p:cNvSpPr/>
          <p:nvPr/>
        </p:nvSpPr>
        <p:spPr>
          <a:xfrm>
            <a:off x="-920578" y="-18084"/>
            <a:ext cx="14188965" cy="8261131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8EC1460E-6770-5466-E244-1C48FCF3C6C6}"/>
              </a:ext>
            </a:extLst>
          </p:cNvPr>
          <p:cNvSpPr txBox="1">
            <a:spLocks/>
          </p:cNvSpPr>
          <p:nvPr/>
        </p:nvSpPr>
        <p:spPr>
          <a:xfrm>
            <a:off x="762011" y="4112482"/>
            <a:ext cx="10823789" cy="3777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" i="1" dirty="0">
              <a:solidFill>
                <a:srgbClr val="82CEDF"/>
              </a:solidFill>
            </a:endParaRPr>
          </a:p>
        </p:txBody>
      </p:sp>
      <p:sp>
        <p:nvSpPr>
          <p:cNvPr id="8" name="Title 34">
            <a:extLst>
              <a:ext uri="{FF2B5EF4-FFF2-40B4-BE49-F238E27FC236}">
                <a16:creationId xmlns:a16="http://schemas.microsoft.com/office/drawing/2014/main" id="{1D60E755-FBCA-25D7-D14E-7B0229053796}"/>
              </a:ext>
            </a:extLst>
          </p:cNvPr>
          <p:cNvSpPr txBox="1">
            <a:spLocks/>
          </p:cNvSpPr>
          <p:nvPr/>
        </p:nvSpPr>
        <p:spPr>
          <a:xfrm>
            <a:off x="606195" y="2164500"/>
            <a:ext cx="10979605" cy="19389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kern="1200">
                <a:solidFill>
                  <a:schemeClr val="tx1"/>
                </a:solidFill>
                <a:latin typeface="Segoe UI" panose="020B0502040204020203" pitchFamily="34" charset="0"/>
                <a:ea typeface="Nirmala UI Semilight" panose="020B04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HK" sz="6000" dirty="0">
                <a:solidFill>
                  <a:schemeClr val="bg1"/>
                </a:solidFill>
                <a:latin typeface="+mj-lt"/>
              </a:rPr>
              <a:t>DATA &amp; MODELLING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5BDBF-C6A9-5D9D-1EA6-EBFAAB0E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9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2841" y="6058195"/>
            <a:ext cx="2743200" cy="365125"/>
          </a:xfrm>
        </p:spPr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23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97119B-44C1-01A4-E27E-342BCAD5C3D7}"/>
              </a:ext>
            </a:extLst>
          </p:cNvPr>
          <p:cNvSpPr txBox="1">
            <a:spLocks/>
          </p:cNvSpPr>
          <p:nvPr/>
        </p:nvSpPr>
        <p:spPr>
          <a:xfrm rot="16200000">
            <a:off x="-4776765" y="23908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4407C"/>
                </a:solidFill>
              </a:rPr>
              <a:t>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1F8A8-7C03-4186-3F43-82B5890D187F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A line graph with numbers and lines&#10;&#10;Description automatically generated">
            <a:extLst>
              <a:ext uri="{FF2B5EF4-FFF2-40B4-BE49-F238E27FC236}">
                <a16:creationId xmlns:a16="http://schemas.microsoft.com/office/drawing/2014/main" id="{C05640D1-69FA-11C8-6BF9-5129E0C7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91" y="2566266"/>
            <a:ext cx="3592365" cy="2152779"/>
          </a:xfrm>
          <a:prstGeom prst="rect">
            <a:avLst/>
          </a:prstGeom>
        </p:spPr>
      </p:pic>
      <p:pic>
        <p:nvPicPr>
          <p:cNvPr id="30" name="Picture 2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571084E-5EAE-47BD-871A-B9C8E0EE2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523" y="195543"/>
            <a:ext cx="3665702" cy="2212253"/>
          </a:xfrm>
          <a:prstGeom prst="rect">
            <a:avLst/>
          </a:prstGeom>
        </p:spPr>
      </p:pic>
      <p:sp>
        <p:nvSpPr>
          <p:cNvPr id="32" name="Google Shape;520;p73">
            <a:extLst>
              <a:ext uri="{FF2B5EF4-FFF2-40B4-BE49-F238E27FC236}">
                <a16:creationId xmlns:a16="http://schemas.microsoft.com/office/drawing/2014/main" id="{92A7BDCE-66A2-76E9-322D-9CB8F8725222}"/>
              </a:ext>
            </a:extLst>
          </p:cNvPr>
          <p:cNvSpPr/>
          <p:nvPr/>
        </p:nvSpPr>
        <p:spPr>
          <a:xfrm>
            <a:off x="2223814" y="136525"/>
            <a:ext cx="1833121" cy="297751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STOCKS</a:t>
            </a:r>
          </a:p>
        </p:txBody>
      </p:sp>
      <p:sp>
        <p:nvSpPr>
          <p:cNvPr id="33" name="Google Shape;520;p73">
            <a:extLst>
              <a:ext uri="{FF2B5EF4-FFF2-40B4-BE49-F238E27FC236}">
                <a16:creationId xmlns:a16="http://schemas.microsoft.com/office/drawing/2014/main" id="{EE65AB21-53DF-D37C-0EFF-3A0CBFCAE8A0}"/>
              </a:ext>
            </a:extLst>
          </p:cNvPr>
          <p:cNvSpPr/>
          <p:nvPr/>
        </p:nvSpPr>
        <p:spPr>
          <a:xfrm>
            <a:off x="2223814" y="2566266"/>
            <a:ext cx="1833121" cy="297751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INDEXES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006E03B-C39C-2ADE-2C35-84BF792E8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78011"/>
              </p:ext>
            </p:extLst>
          </p:nvPr>
        </p:nvGraphicFramePr>
        <p:xfrm>
          <a:off x="6628013" y="309689"/>
          <a:ext cx="5076302" cy="36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186">
                  <a:extLst>
                    <a:ext uri="{9D8B030D-6E8A-4147-A177-3AD203B41FA5}">
                      <a16:colId xmlns:a16="http://schemas.microsoft.com/office/drawing/2014/main" val="210164557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9763959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37271147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90438303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721150134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3435373103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422152865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0.35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0.47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0.56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123837"/>
                  </a:ext>
                </a:extLst>
              </a:tr>
            </a:tbl>
          </a:graphicData>
        </a:graphic>
      </p:graphicFrame>
      <p:sp>
        <p:nvSpPr>
          <p:cNvPr id="39" name="Google Shape;437;p67">
            <a:extLst>
              <a:ext uri="{FF2B5EF4-FFF2-40B4-BE49-F238E27FC236}">
                <a16:creationId xmlns:a16="http://schemas.microsoft.com/office/drawing/2014/main" id="{9CB39506-3745-7DF6-A0AC-5D45158C09A8}"/>
              </a:ext>
            </a:extLst>
          </p:cNvPr>
          <p:cNvSpPr txBox="1"/>
          <p:nvPr/>
        </p:nvSpPr>
        <p:spPr>
          <a:xfrm>
            <a:off x="5563988" y="365237"/>
            <a:ext cx="320232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STOCK 1</a:t>
            </a:r>
          </a:p>
        </p:txBody>
      </p:sp>
      <p:sp>
        <p:nvSpPr>
          <p:cNvPr id="40" name="Google Shape;437;p67">
            <a:extLst>
              <a:ext uri="{FF2B5EF4-FFF2-40B4-BE49-F238E27FC236}">
                <a16:creationId xmlns:a16="http://schemas.microsoft.com/office/drawing/2014/main" id="{FFA23D29-BF6E-26CD-E5F7-31022CEB2A12}"/>
              </a:ext>
            </a:extLst>
          </p:cNvPr>
          <p:cNvSpPr txBox="1"/>
          <p:nvPr/>
        </p:nvSpPr>
        <p:spPr>
          <a:xfrm>
            <a:off x="5563988" y="839923"/>
            <a:ext cx="320232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STOCK 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F402234-9E57-FF6F-6E6F-8F1B66E11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606635"/>
              </p:ext>
            </p:extLst>
          </p:nvPr>
        </p:nvGraphicFramePr>
        <p:xfrm>
          <a:off x="6628013" y="820714"/>
          <a:ext cx="5076302" cy="36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186">
                  <a:extLst>
                    <a:ext uri="{9D8B030D-6E8A-4147-A177-3AD203B41FA5}">
                      <a16:colId xmlns:a16="http://schemas.microsoft.com/office/drawing/2014/main" val="210164557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9763959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37271147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90438303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721150134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3435373103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422152865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0.35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0.47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0.56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123837"/>
                  </a:ext>
                </a:extLst>
              </a:tr>
            </a:tbl>
          </a:graphicData>
        </a:graphic>
      </p:graphicFrame>
      <p:sp>
        <p:nvSpPr>
          <p:cNvPr id="42" name="Google Shape;437;p67">
            <a:extLst>
              <a:ext uri="{FF2B5EF4-FFF2-40B4-BE49-F238E27FC236}">
                <a16:creationId xmlns:a16="http://schemas.microsoft.com/office/drawing/2014/main" id="{9E4AA05E-B34D-929F-656A-8CF7B82578C6}"/>
              </a:ext>
            </a:extLst>
          </p:cNvPr>
          <p:cNvSpPr txBox="1"/>
          <p:nvPr/>
        </p:nvSpPr>
        <p:spPr>
          <a:xfrm>
            <a:off x="5459157" y="3680588"/>
            <a:ext cx="46020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INDEX 3</a:t>
            </a:r>
            <a:endParaRPr lang="en-US" sz="12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43" name="Google Shape;437;p67">
            <a:extLst>
              <a:ext uri="{FF2B5EF4-FFF2-40B4-BE49-F238E27FC236}">
                <a16:creationId xmlns:a16="http://schemas.microsoft.com/office/drawing/2014/main" id="{240FBBB3-7B20-31CF-DABB-B719AC7752A2}"/>
              </a:ext>
            </a:extLst>
          </p:cNvPr>
          <p:cNvSpPr txBox="1"/>
          <p:nvPr/>
        </p:nvSpPr>
        <p:spPr>
          <a:xfrm>
            <a:off x="5459157" y="2415116"/>
            <a:ext cx="46020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INDEX 1</a:t>
            </a:r>
          </a:p>
        </p:txBody>
      </p:sp>
      <p:sp>
        <p:nvSpPr>
          <p:cNvPr id="44" name="Google Shape;437;p67">
            <a:extLst>
              <a:ext uri="{FF2B5EF4-FFF2-40B4-BE49-F238E27FC236}">
                <a16:creationId xmlns:a16="http://schemas.microsoft.com/office/drawing/2014/main" id="{08BD42D7-A856-65F2-B920-9175424E297B}"/>
              </a:ext>
            </a:extLst>
          </p:cNvPr>
          <p:cNvSpPr txBox="1"/>
          <p:nvPr/>
        </p:nvSpPr>
        <p:spPr>
          <a:xfrm>
            <a:off x="5486866" y="3053609"/>
            <a:ext cx="46020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INDEX 2</a:t>
            </a:r>
            <a:endParaRPr lang="en-US" sz="12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18E9EF8-3FC7-3422-FFA9-6BDBFB80A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72747"/>
              </p:ext>
            </p:extLst>
          </p:nvPr>
        </p:nvGraphicFramePr>
        <p:xfrm>
          <a:off x="6628013" y="2396447"/>
          <a:ext cx="5076302" cy="36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186">
                  <a:extLst>
                    <a:ext uri="{9D8B030D-6E8A-4147-A177-3AD203B41FA5}">
                      <a16:colId xmlns:a16="http://schemas.microsoft.com/office/drawing/2014/main" val="210164557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9763959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37271147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90438303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721150134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3435373103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422152865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0.47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0.56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123837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A115F5BF-B2A9-A80F-08AE-FCFBD60BD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44667"/>
              </p:ext>
            </p:extLst>
          </p:nvPr>
        </p:nvGraphicFramePr>
        <p:xfrm>
          <a:off x="6628013" y="3025117"/>
          <a:ext cx="5076302" cy="36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186">
                  <a:extLst>
                    <a:ext uri="{9D8B030D-6E8A-4147-A177-3AD203B41FA5}">
                      <a16:colId xmlns:a16="http://schemas.microsoft.com/office/drawing/2014/main" val="210164557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9763959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37271147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90438303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721150134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3435373103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422152865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0.65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0.72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0.688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0.59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123837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96BAACC-8E75-49EC-4E78-8ABBA69B2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58905"/>
              </p:ext>
            </p:extLst>
          </p:nvPr>
        </p:nvGraphicFramePr>
        <p:xfrm>
          <a:off x="6628013" y="3655467"/>
          <a:ext cx="5076302" cy="36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186">
                  <a:extLst>
                    <a:ext uri="{9D8B030D-6E8A-4147-A177-3AD203B41FA5}">
                      <a16:colId xmlns:a16="http://schemas.microsoft.com/office/drawing/2014/main" val="210164557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9763959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37271147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90438303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721150134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3435373103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422152865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0.38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0.47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0.56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12383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DEA5743-5749-EFE9-7E58-00D59EEF8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41931"/>
              </p:ext>
            </p:extLst>
          </p:nvPr>
        </p:nvGraphicFramePr>
        <p:xfrm>
          <a:off x="6461963" y="4645530"/>
          <a:ext cx="53674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384">
                  <a:extLst>
                    <a:ext uri="{9D8B030D-6E8A-4147-A177-3AD203B41FA5}">
                      <a16:colId xmlns:a16="http://schemas.microsoft.com/office/drawing/2014/main" val="2101645576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2597639596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2537271147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1904383036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1721150134"/>
                    </a:ext>
                  </a:extLst>
                </a:gridCol>
                <a:gridCol w="549405">
                  <a:extLst>
                    <a:ext uri="{9D8B030D-6E8A-4147-A177-3AD203B41FA5}">
                      <a16:colId xmlns:a16="http://schemas.microsoft.com/office/drawing/2014/main" val="3435373103"/>
                    </a:ext>
                  </a:extLst>
                </a:gridCol>
                <a:gridCol w="643363">
                  <a:extLst>
                    <a:ext uri="{9D8B030D-6E8A-4147-A177-3AD203B41FA5}">
                      <a16:colId xmlns:a16="http://schemas.microsoft.com/office/drawing/2014/main" val="4221528653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2064449059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2638648386"/>
                    </a:ext>
                  </a:extLst>
                </a:gridCol>
              </a:tblGrid>
              <a:tr h="283966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 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123837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37028AA-16F4-FB37-2CE1-C916BBCDF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88714"/>
              </p:ext>
            </p:extLst>
          </p:nvPr>
        </p:nvGraphicFramePr>
        <p:xfrm>
          <a:off x="6461963" y="5274018"/>
          <a:ext cx="53674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384">
                  <a:extLst>
                    <a:ext uri="{9D8B030D-6E8A-4147-A177-3AD203B41FA5}">
                      <a16:colId xmlns:a16="http://schemas.microsoft.com/office/drawing/2014/main" val="2101645576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2597639596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2537271147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1904383036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1721150134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3435373103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4221528653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2064449059"/>
                    </a:ext>
                  </a:extLst>
                </a:gridCol>
                <a:gridCol w="596384">
                  <a:extLst>
                    <a:ext uri="{9D8B030D-6E8A-4147-A177-3AD203B41FA5}">
                      <a16:colId xmlns:a16="http://schemas.microsoft.com/office/drawing/2014/main" val="2638648386"/>
                    </a:ext>
                  </a:extLst>
                </a:gridCol>
              </a:tblGrid>
              <a:tr h="248329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123837"/>
                  </a:ext>
                </a:extLst>
              </a:tr>
            </a:tbl>
          </a:graphicData>
        </a:graphic>
      </p:graphicFrame>
      <p:sp>
        <p:nvSpPr>
          <p:cNvPr id="52" name="Google Shape;437;p67">
            <a:extLst>
              <a:ext uri="{FF2B5EF4-FFF2-40B4-BE49-F238E27FC236}">
                <a16:creationId xmlns:a16="http://schemas.microsoft.com/office/drawing/2014/main" id="{4022FADB-8D8E-4B25-2A96-9FFEC89D46F0}"/>
              </a:ext>
            </a:extLst>
          </p:cNvPr>
          <p:cNvSpPr txBox="1"/>
          <p:nvPr/>
        </p:nvSpPr>
        <p:spPr>
          <a:xfrm>
            <a:off x="5565604" y="4739035"/>
            <a:ext cx="413784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CEO 1</a:t>
            </a:r>
            <a:endParaRPr lang="en-US" sz="12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</p:txBody>
      </p:sp>
      <p:sp>
        <p:nvSpPr>
          <p:cNvPr id="53" name="Google Shape;437;p67">
            <a:extLst>
              <a:ext uri="{FF2B5EF4-FFF2-40B4-BE49-F238E27FC236}">
                <a16:creationId xmlns:a16="http://schemas.microsoft.com/office/drawing/2014/main" id="{AC12BA97-B7E0-B0C7-8031-1199E49355C7}"/>
              </a:ext>
            </a:extLst>
          </p:cNvPr>
          <p:cNvSpPr txBox="1"/>
          <p:nvPr/>
        </p:nvSpPr>
        <p:spPr>
          <a:xfrm>
            <a:off x="5603506" y="5367879"/>
            <a:ext cx="413784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CEO 2</a:t>
            </a:r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57F7DDA6-7AA6-A9BC-BB62-D4DCF97D7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04770"/>
              </p:ext>
            </p:extLst>
          </p:nvPr>
        </p:nvGraphicFramePr>
        <p:xfrm>
          <a:off x="6461962" y="5819105"/>
          <a:ext cx="536745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932">
                  <a:extLst>
                    <a:ext uri="{9D8B030D-6E8A-4147-A177-3AD203B41FA5}">
                      <a16:colId xmlns:a16="http://schemas.microsoft.com/office/drawing/2014/main" val="2101645576"/>
                    </a:ext>
                  </a:extLst>
                </a:gridCol>
                <a:gridCol w="670932">
                  <a:extLst>
                    <a:ext uri="{9D8B030D-6E8A-4147-A177-3AD203B41FA5}">
                      <a16:colId xmlns:a16="http://schemas.microsoft.com/office/drawing/2014/main" val="2597639596"/>
                    </a:ext>
                  </a:extLst>
                </a:gridCol>
                <a:gridCol w="670932">
                  <a:extLst>
                    <a:ext uri="{9D8B030D-6E8A-4147-A177-3AD203B41FA5}">
                      <a16:colId xmlns:a16="http://schemas.microsoft.com/office/drawing/2014/main" val="2537271147"/>
                    </a:ext>
                  </a:extLst>
                </a:gridCol>
                <a:gridCol w="670932">
                  <a:extLst>
                    <a:ext uri="{9D8B030D-6E8A-4147-A177-3AD203B41FA5}">
                      <a16:colId xmlns:a16="http://schemas.microsoft.com/office/drawing/2014/main" val="1904383036"/>
                    </a:ext>
                  </a:extLst>
                </a:gridCol>
                <a:gridCol w="670932">
                  <a:extLst>
                    <a:ext uri="{9D8B030D-6E8A-4147-A177-3AD203B41FA5}">
                      <a16:colId xmlns:a16="http://schemas.microsoft.com/office/drawing/2014/main" val="1721150134"/>
                    </a:ext>
                  </a:extLst>
                </a:gridCol>
                <a:gridCol w="670932">
                  <a:extLst>
                    <a:ext uri="{9D8B030D-6E8A-4147-A177-3AD203B41FA5}">
                      <a16:colId xmlns:a16="http://schemas.microsoft.com/office/drawing/2014/main" val="3435373103"/>
                    </a:ext>
                  </a:extLst>
                </a:gridCol>
                <a:gridCol w="670932">
                  <a:extLst>
                    <a:ext uri="{9D8B030D-6E8A-4147-A177-3AD203B41FA5}">
                      <a16:colId xmlns:a16="http://schemas.microsoft.com/office/drawing/2014/main" val="4221528653"/>
                    </a:ext>
                  </a:extLst>
                </a:gridCol>
                <a:gridCol w="670932">
                  <a:extLst>
                    <a:ext uri="{9D8B030D-6E8A-4147-A177-3AD203B41FA5}">
                      <a16:colId xmlns:a16="http://schemas.microsoft.com/office/drawing/2014/main" val="2064449059"/>
                    </a:ext>
                  </a:extLst>
                </a:gridCol>
              </a:tblGrid>
              <a:tr h="402461">
                <a:tc>
                  <a:txBody>
                    <a:bodyPr/>
                    <a:lstStyle/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Tweet</a:t>
                      </a:r>
                    </a:p>
                    <a:p>
                      <a:endParaRPr lang="en-US" sz="1200" b="0" kern="1200" dirty="0">
                        <a:solidFill>
                          <a:srgbClr val="000000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123837"/>
                  </a:ext>
                </a:extLst>
              </a:tr>
            </a:tbl>
          </a:graphicData>
        </a:graphic>
      </p:graphicFrame>
      <p:sp>
        <p:nvSpPr>
          <p:cNvPr id="55" name="Google Shape;437;p67">
            <a:extLst>
              <a:ext uri="{FF2B5EF4-FFF2-40B4-BE49-F238E27FC236}">
                <a16:creationId xmlns:a16="http://schemas.microsoft.com/office/drawing/2014/main" id="{6ACA7F11-C1FB-EE4A-F4D6-CD2EB048660F}"/>
              </a:ext>
            </a:extLst>
          </p:cNvPr>
          <p:cNvSpPr txBox="1"/>
          <p:nvPr/>
        </p:nvSpPr>
        <p:spPr>
          <a:xfrm>
            <a:off x="5581521" y="5884948"/>
            <a:ext cx="413784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CEO 3</a:t>
            </a:r>
          </a:p>
        </p:txBody>
      </p:sp>
      <p:sp>
        <p:nvSpPr>
          <p:cNvPr id="56" name="Google Shape;437;p67">
            <a:extLst>
              <a:ext uri="{FF2B5EF4-FFF2-40B4-BE49-F238E27FC236}">
                <a16:creationId xmlns:a16="http://schemas.microsoft.com/office/drawing/2014/main" id="{B349C652-F352-CD9A-5EA5-553B9127BE7A}"/>
              </a:ext>
            </a:extLst>
          </p:cNvPr>
          <p:cNvSpPr txBox="1"/>
          <p:nvPr/>
        </p:nvSpPr>
        <p:spPr>
          <a:xfrm>
            <a:off x="5563988" y="1359245"/>
            <a:ext cx="320232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STOCK 3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E3026440-CB48-7226-C800-7D27646CA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32139"/>
              </p:ext>
            </p:extLst>
          </p:nvPr>
        </p:nvGraphicFramePr>
        <p:xfrm>
          <a:off x="6628013" y="1340036"/>
          <a:ext cx="5076302" cy="36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186">
                  <a:extLst>
                    <a:ext uri="{9D8B030D-6E8A-4147-A177-3AD203B41FA5}">
                      <a16:colId xmlns:a16="http://schemas.microsoft.com/office/drawing/2014/main" val="210164557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9763959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2537271147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904383036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1721150134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3435373103"/>
                    </a:ext>
                  </a:extLst>
                </a:gridCol>
                <a:gridCol w="725186">
                  <a:extLst>
                    <a:ext uri="{9D8B030D-6E8A-4147-A177-3AD203B41FA5}">
                      <a16:colId xmlns:a16="http://schemas.microsoft.com/office/drawing/2014/main" val="422152865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0.35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0.47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0.56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0.23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123837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2BAD0194-48ED-2429-2CE4-52F5FFB77ABA}"/>
              </a:ext>
            </a:extLst>
          </p:cNvPr>
          <p:cNvSpPr txBox="1"/>
          <p:nvPr/>
        </p:nvSpPr>
        <p:spPr>
          <a:xfrm>
            <a:off x="4412694" y="5013350"/>
            <a:ext cx="82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Stay tuned for the </a:t>
            </a:r>
            <a:r>
              <a:rPr lang="en-US" sz="1000" dirty="0" err="1"/>
              <a:t>announcemnt</a:t>
            </a:r>
            <a:r>
              <a:rPr lang="en-US" sz="1000" dirty="0"/>
              <a:t> </a:t>
            </a:r>
          </a:p>
        </p:txBody>
      </p:sp>
      <p:cxnSp>
        <p:nvCxnSpPr>
          <p:cNvPr id="73" name="Straight Connector 56">
            <a:extLst>
              <a:ext uri="{FF2B5EF4-FFF2-40B4-BE49-F238E27FC236}">
                <a16:creationId xmlns:a16="http://schemas.microsoft.com/office/drawing/2014/main" id="{75FA083E-0197-E1EF-9733-57062D529B69}"/>
              </a:ext>
            </a:extLst>
          </p:cNvPr>
          <p:cNvCxnSpPr>
            <a:cxnSpLocks/>
          </p:cNvCxnSpPr>
          <p:nvPr/>
        </p:nvCxnSpPr>
        <p:spPr>
          <a:xfrm>
            <a:off x="5492909" y="136525"/>
            <a:ext cx="0" cy="6197835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Callout 74">
            <a:extLst>
              <a:ext uri="{FF2B5EF4-FFF2-40B4-BE49-F238E27FC236}">
                <a16:creationId xmlns:a16="http://schemas.microsoft.com/office/drawing/2014/main" id="{73C5225D-F62C-9051-0EE2-FEFE4C9C8F00}"/>
              </a:ext>
            </a:extLst>
          </p:cNvPr>
          <p:cNvSpPr/>
          <p:nvPr/>
        </p:nvSpPr>
        <p:spPr>
          <a:xfrm>
            <a:off x="449633" y="4877515"/>
            <a:ext cx="1313410" cy="715224"/>
          </a:xfrm>
          <a:prstGeom prst="wedgeEllipseCallout">
            <a:avLst>
              <a:gd name="adj1" fmla="val 10813"/>
              <a:gd name="adj2" fmla="val 81096"/>
            </a:avLst>
          </a:prstGeom>
          <a:noFill/>
          <a:ln w="57150"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Callout 75">
            <a:extLst>
              <a:ext uri="{FF2B5EF4-FFF2-40B4-BE49-F238E27FC236}">
                <a16:creationId xmlns:a16="http://schemas.microsoft.com/office/drawing/2014/main" id="{6986F740-18E9-1566-7DAB-6C99EB1AC119}"/>
              </a:ext>
            </a:extLst>
          </p:cNvPr>
          <p:cNvSpPr/>
          <p:nvPr/>
        </p:nvSpPr>
        <p:spPr>
          <a:xfrm>
            <a:off x="2134424" y="4809262"/>
            <a:ext cx="1313410" cy="765972"/>
          </a:xfrm>
          <a:prstGeom prst="wedgeEllipseCallout">
            <a:avLst>
              <a:gd name="adj1" fmla="val -18301"/>
              <a:gd name="adj2" fmla="val 102017"/>
            </a:avLst>
          </a:prstGeom>
          <a:noFill/>
          <a:ln w="57150"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Callout 76">
            <a:extLst>
              <a:ext uri="{FF2B5EF4-FFF2-40B4-BE49-F238E27FC236}">
                <a16:creationId xmlns:a16="http://schemas.microsoft.com/office/drawing/2014/main" id="{10E1B370-7B15-8051-45E6-F56952F6503C}"/>
              </a:ext>
            </a:extLst>
          </p:cNvPr>
          <p:cNvSpPr/>
          <p:nvPr/>
        </p:nvSpPr>
        <p:spPr>
          <a:xfrm>
            <a:off x="3659815" y="4877515"/>
            <a:ext cx="1313410" cy="715224"/>
          </a:xfrm>
          <a:prstGeom prst="wedgeEllipseCallout">
            <a:avLst>
              <a:gd name="adj1" fmla="val -24630"/>
              <a:gd name="adj2" fmla="val 90394"/>
            </a:avLst>
          </a:prstGeom>
          <a:noFill/>
          <a:ln w="57150"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6E21B8-95BF-AD13-AB1A-4F5B0600EAF8}"/>
              </a:ext>
            </a:extLst>
          </p:cNvPr>
          <p:cNvSpPr txBox="1"/>
          <p:nvPr/>
        </p:nvSpPr>
        <p:spPr>
          <a:xfrm>
            <a:off x="632984" y="5035072"/>
            <a:ext cx="10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 launched a new product!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03405D-7C28-CDD5-131C-46E9A86D00E4}"/>
              </a:ext>
            </a:extLst>
          </p:cNvPr>
          <p:cNvSpPr txBox="1"/>
          <p:nvPr/>
        </p:nvSpPr>
        <p:spPr>
          <a:xfrm>
            <a:off x="2284074" y="4962483"/>
            <a:ext cx="1026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 are having supply chain issues.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3CA9EA-F756-9984-A1E7-038D706445CA}"/>
              </a:ext>
            </a:extLst>
          </p:cNvPr>
          <p:cNvSpPr txBox="1"/>
          <p:nvPr/>
        </p:nvSpPr>
        <p:spPr>
          <a:xfrm>
            <a:off x="4003204" y="4934328"/>
            <a:ext cx="82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Stay tuned for the announcement </a:t>
            </a:r>
          </a:p>
        </p:txBody>
      </p:sp>
      <p:pic>
        <p:nvPicPr>
          <p:cNvPr id="81" name="Picture 80" descr="A person smiling with glasses&#10;&#10;Description automatically generated">
            <a:extLst>
              <a:ext uri="{FF2B5EF4-FFF2-40B4-BE49-F238E27FC236}">
                <a16:creationId xmlns:a16="http://schemas.microsoft.com/office/drawing/2014/main" id="{176577D4-7374-47AE-9B3D-AC19294D5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680" y="5871297"/>
            <a:ext cx="576515" cy="714554"/>
          </a:xfrm>
          <a:prstGeom prst="rect">
            <a:avLst/>
          </a:prstGeom>
        </p:spPr>
      </p:pic>
      <p:pic>
        <p:nvPicPr>
          <p:cNvPr id="82" name="Picture 81" descr="A person in a garment&#10;&#10;Description automatically generated">
            <a:extLst>
              <a:ext uri="{FF2B5EF4-FFF2-40B4-BE49-F238E27FC236}">
                <a16:creationId xmlns:a16="http://schemas.microsoft.com/office/drawing/2014/main" id="{DD799F51-96AD-23E0-555B-3D43478F0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3449" y="5837696"/>
            <a:ext cx="502555" cy="622885"/>
          </a:xfrm>
          <a:prstGeom prst="rect">
            <a:avLst/>
          </a:prstGeom>
        </p:spPr>
      </p:pic>
      <p:pic>
        <p:nvPicPr>
          <p:cNvPr id="83" name="Picture 8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81105D4-78BC-2DC0-DEF1-021EDA910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5417" y="5837696"/>
            <a:ext cx="557360" cy="6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97119B-44C1-01A4-E27E-342BCAD5C3D7}"/>
              </a:ext>
            </a:extLst>
          </p:cNvPr>
          <p:cNvSpPr txBox="1">
            <a:spLocks/>
          </p:cNvSpPr>
          <p:nvPr/>
        </p:nvSpPr>
        <p:spPr>
          <a:xfrm rot="16200000">
            <a:off x="-4776765" y="23908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14407C"/>
                </a:solidFill>
              </a:rPr>
              <a:t>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1F8A8-7C03-4186-3F43-82B5890D18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A line graph with numbers and lines&#10;&#10;Description automatically generated">
            <a:extLst>
              <a:ext uri="{FF2B5EF4-FFF2-40B4-BE49-F238E27FC236}">
                <a16:creationId xmlns:a16="http://schemas.microsoft.com/office/drawing/2014/main" id="{C05640D1-69FA-11C8-6BF9-5129E0C75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191" y="2566266"/>
            <a:ext cx="3592365" cy="2152779"/>
          </a:xfrm>
          <a:prstGeom prst="rect">
            <a:avLst/>
          </a:prstGeom>
        </p:spPr>
      </p:pic>
      <p:pic>
        <p:nvPicPr>
          <p:cNvPr id="30" name="Picture 2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571084E-5EAE-47BD-871A-B9C8E0EE2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523" y="195543"/>
            <a:ext cx="3665702" cy="2212253"/>
          </a:xfrm>
          <a:prstGeom prst="rect">
            <a:avLst/>
          </a:prstGeom>
        </p:spPr>
      </p:pic>
      <p:sp>
        <p:nvSpPr>
          <p:cNvPr id="32" name="Google Shape;520;p73">
            <a:extLst>
              <a:ext uri="{FF2B5EF4-FFF2-40B4-BE49-F238E27FC236}">
                <a16:creationId xmlns:a16="http://schemas.microsoft.com/office/drawing/2014/main" id="{92A7BDCE-66A2-76E9-322D-9CB8F8725222}"/>
              </a:ext>
            </a:extLst>
          </p:cNvPr>
          <p:cNvSpPr/>
          <p:nvPr/>
        </p:nvSpPr>
        <p:spPr>
          <a:xfrm>
            <a:off x="2223814" y="136525"/>
            <a:ext cx="1833121" cy="297751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STOCKS</a:t>
            </a:r>
          </a:p>
        </p:txBody>
      </p:sp>
      <p:sp>
        <p:nvSpPr>
          <p:cNvPr id="33" name="Google Shape;520;p73">
            <a:extLst>
              <a:ext uri="{FF2B5EF4-FFF2-40B4-BE49-F238E27FC236}">
                <a16:creationId xmlns:a16="http://schemas.microsoft.com/office/drawing/2014/main" id="{EE65AB21-53DF-D37C-0EFF-3A0CBFCAE8A0}"/>
              </a:ext>
            </a:extLst>
          </p:cNvPr>
          <p:cNvSpPr/>
          <p:nvPr/>
        </p:nvSpPr>
        <p:spPr>
          <a:xfrm>
            <a:off x="2223814" y="2566266"/>
            <a:ext cx="1833121" cy="297751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INDEXES</a:t>
            </a:r>
          </a:p>
        </p:txBody>
      </p:sp>
      <p:sp>
        <p:nvSpPr>
          <p:cNvPr id="58" name="Oval Callout 57">
            <a:extLst>
              <a:ext uri="{FF2B5EF4-FFF2-40B4-BE49-F238E27FC236}">
                <a16:creationId xmlns:a16="http://schemas.microsoft.com/office/drawing/2014/main" id="{96E5D01A-7085-44D1-55F7-AB50BC0375E3}"/>
              </a:ext>
            </a:extLst>
          </p:cNvPr>
          <p:cNvSpPr/>
          <p:nvPr/>
        </p:nvSpPr>
        <p:spPr>
          <a:xfrm>
            <a:off x="449633" y="4877515"/>
            <a:ext cx="1313410" cy="715224"/>
          </a:xfrm>
          <a:prstGeom prst="wedgeEllipseCallout">
            <a:avLst>
              <a:gd name="adj1" fmla="val 10813"/>
              <a:gd name="adj2" fmla="val 81096"/>
            </a:avLst>
          </a:prstGeom>
          <a:noFill/>
          <a:ln w="57150"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Callout 60">
            <a:extLst>
              <a:ext uri="{FF2B5EF4-FFF2-40B4-BE49-F238E27FC236}">
                <a16:creationId xmlns:a16="http://schemas.microsoft.com/office/drawing/2014/main" id="{F328E643-076E-4E01-9110-E7B0ED47AE82}"/>
              </a:ext>
            </a:extLst>
          </p:cNvPr>
          <p:cNvSpPr/>
          <p:nvPr/>
        </p:nvSpPr>
        <p:spPr>
          <a:xfrm>
            <a:off x="2134424" y="4809262"/>
            <a:ext cx="1313410" cy="765972"/>
          </a:xfrm>
          <a:prstGeom prst="wedgeEllipseCallout">
            <a:avLst>
              <a:gd name="adj1" fmla="val -18301"/>
              <a:gd name="adj2" fmla="val 102017"/>
            </a:avLst>
          </a:prstGeom>
          <a:noFill/>
          <a:ln w="57150"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Callout 61">
            <a:extLst>
              <a:ext uri="{FF2B5EF4-FFF2-40B4-BE49-F238E27FC236}">
                <a16:creationId xmlns:a16="http://schemas.microsoft.com/office/drawing/2014/main" id="{C27FD5EB-5C6B-4B44-6DD1-559C7E92E45F}"/>
              </a:ext>
            </a:extLst>
          </p:cNvPr>
          <p:cNvSpPr/>
          <p:nvPr/>
        </p:nvSpPr>
        <p:spPr>
          <a:xfrm>
            <a:off x="3659815" y="4877515"/>
            <a:ext cx="1313410" cy="715224"/>
          </a:xfrm>
          <a:prstGeom prst="wedgeEllipseCallout">
            <a:avLst>
              <a:gd name="adj1" fmla="val -24630"/>
              <a:gd name="adj2" fmla="val 90394"/>
            </a:avLst>
          </a:prstGeom>
          <a:noFill/>
          <a:ln w="57150"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0FA5200-C8C1-739E-0A33-197123D69230}"/>
              </a:ext>
            </a:extLst>
          </p:cNvPr>
          <p:cNvSpPr txBox="1"/>
          <p:nvPr/>
        </p:nvSpPr>
        <p:spPr>
          <a:xfrm>
            <a:off x="632984" y="5035072"/>
            <a:ext cx="1026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 launched a new product!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7B7D5E-BFE4-8709-6754-DE0FCB3A9C05}"/>
              </a:ext>
            </a:extLst>
          </p:cNvPr>
          <p:cNvSpPr txBox="1"/>
          <p:nvPr/>
        </p:nvSpPr>
        <p:spPr>
          <a:xfrm>
            <a:off x="2284074" y="4962483"/>
            <a:ext cx="1026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 are having supply chain issues.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AD0194-48ED-2429-2CE4-52F5FFB77ABA}"/>
              </a:ext>
            </a:extLst>
          </p:cNvPr>
          <p:cNvSpPr txBox="1"/>
          <p:nvPr/>
        </p:nvSpPr>
        <p:spPr>
          <a:xfrm>
            <a:off x="4003204" y="4934328"/>
            <a:ext cx="82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Stay tuned for the announcement </a:t>
            </a:r>
          </a:p>
        </p:txBody>
      </p:sp>
      <p:pic>
        <p:nvPicPr>
          <p:cNvPr id="67" name="Picture 66" descr="A person smiling with glasses&#10;&#10;Description automatically generated">
            <a:extLst>
              <a:ext uri="{FF2B5EF4-FFF2-40B4-BE49-F238E27FC236}">
                <a16:creationId xmlns:a16="http://schemas.microsoft.com/office/drawing/2014/main" id="{0EAA0B4E-DF73-6AB7-A322-7D897E5289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9680" y="5871297"/>
            <a:ext cx="576515" cy="714554"/>
          </a:xfrm>
          <a:prstGeom prst="rect">
            <a:avLst/>
          </a:prstGeom>
        </p:spPr>
      </p:pic>
      <p:pic>
        <p:nvPicPr>
          <p:cNvPr id="70" name="Picture 69" descr="A person in a garment&#10;&#10;Description automatically generated">
            <a:extLst>
              <a:ext uri="{FF2B5EF4-FFF2-40B4-BE49-F238E27FC236}">
                <a16:creationId xmlns:a16="http://schemas.microsoft.com/office/drawing/2014/main" id="{02220A24-D920-F58A-A9EF-485FBDE39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3449" y="5837696"/>
            <a:ext cx="502555" cy="622885"/>
          </a:xfrm>
          <a:prstGeom prst="rect">
            <a:avLst/>
          </a:prstGeom>
        </p:spPr>
      </p:pic>
      <p:pic>
        <p:nvPicPr>
          <p:cNvPr id="72" name="Picture 7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D779486-A235-6AD1-5AFD-D78C0103D2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5417" y="5837696"/>
            <a:ext cx="557360" cy="69081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6DF06C5-63E7-EAF4-A7B8-E6339FE273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2715" y="1118882"/>
            <a:ext cx="6392988" cy="2370723"/>
          </a:xfrm>
          <a:prstGeom prst="rect">
            <a:avLst/>
          </a:prstGeom>
        </p:spPr>
      </p:pic>
      <p:pic>
        <p:nvPicPr>
          <p:cNvPr id="22530" name="Picture 2" descr="Yahoo Finance Logo PNG Vector (AI) Free Download">
            <a:extLst>
              <a:ext uri="{FF2B5EF4-FFF2-40B4-BE49-F238E27FC236}">
                <a16:creationId xmlns:a16="http://schemas.microsoft.com/office/drawing/2014/main" id="{3A550E0A-EB46-1EA7-487C-9580450D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220" y="195543"/>
            <a:ext cx="2002483" cy="73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20;p73">
            <a:extLst>
              <a:ext uri="{FF2B5EF4-FFF2-40B4-BE49-F238E27FC236}">
                <a16:creationId xmlns:a16="http://schemas.microsoft.com/office/drawing/2014/main" id="{E490FFAB-CCF0-4DEB-7781-044F92A4FBFD}"/>
              </a:ext>
            </a:extLst>
          </p:cNvPr>
          <p:cNvSpPr/>
          <p:nvPr/>
        </p:nvSpPr>
        <p:spPr>
          <a:xfrm>
            <a:off x="5460248" y="725934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STOCKS &amp; INDEXES</a:t>
            </a:r>
          </a:p>
        </p:txBody>
      </p:sp>
      <p:sp>
        <p:nvSpPr>
          <p:cNvPr id="10" name="Google Shape;520;p73">
            <a:extLst>
              <a:ext uri="{FF2B5EF4-FFF2-40B4-BE49-F238E27FC236}">
                <a16:creationId xmlns:a16="http://schemas.microsoft.com/office/drawing/2014/main" id="{C4221BC3-34AC-159C-509A-BAF355EF302B}"/>
              </a:ext>
            </a:extLst>
          </p:cNvPr>
          <p:cNvSpPr/>
          <p:nvPr/>
        </p:nvSpPr>
        <p:spPr>
          <a:xfrm>
            <a:off x="5460248" y="4422406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TWEETS</a:t>
            </a: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3575DBB-312D-93BA-A065-7D633E00FB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5690" y="4059122"/>
            <a:ext cx="1877541" cy="639452"/>
          </a:xfrm>
          <a:prstGeom prst="rect">
            <a:avLst/>
          </a:prstGeom>
        </p:spPr>
      </p:pic>
      <p:pic>
        <p:nvPicPr>
          <p:cNvPr id="17" name="Picture 1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CFFAE77-2BDE-47F2-413E-17C6076B40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5371" y="4906025"/>
            <a:ext cx="5826863" cy="1336751"/>
          </a:xfrm>
          <a:prstGeom prst="rect">
            <a:avLst/>
          </a:prstGeom>
        </p:spPr>
      </p:pic>
      <p:cxnSp>
        <p:nvCxnSpPr>
          <p:cNvPr id="18" name="Straight Connector 56">
            <a:extLst>
              <a:ext uri="{FF2B5EF4-FFF2-40B4-BE49-F238E27FC236}">
                <a16:creationId xmlns:a16="http://schemas.microsoft.com/office/drawing/2014/main" id="{99826DC3-886E-6BAD-3AC6-0A1914293633}"/>
              </a:ext>
            </a:extLst>
          </p:cNvPr>
          <p:cNvCxnSpPr>
            <a:cxnSpLocks/>
          </p:cNvCxnSpPr>
          <p:nvPr/>
        </p:nvCxnSpPr>
        <p:spPr>
          <a:xfrm>
            <a:off x="5236877" y="195543"/>
            <a:ext cx="0" cy="6197835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270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itle 1">
            <a:extLst>
              <a:ext uri="{FF2B5EF4-FFF2-40B4-BE49-F238E27FC236}">
                <a16:creationId xmlns:a16="http://schemas.microsoft.com/office/drawing/2014/main" id="{7094901E-0BEA-0FA8-D85B-A623344B216B}"/>
              </a:ext>
            </a:extLst>
          </p:cNvPr>
          <p:cNvSpPr txBox="1">
            <a:spLocks/>
          </p:cNvSpPr>
          <p:nvPr/>
        </p:nvSpPr>
        <p:spPr>
          <a:xfrm>
            <a:off x="239899" y="-2044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MACHINE LEARNING WORKFLOW &amp; STATISTICAL ANALYSIS </a:t>
            </a: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934AB-8311-01A3-DC8B-20569ECBE6C2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F5333-3A08-8F5D-7114-EDF543A8A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diagram of a company&#10;&#10;Description automatically generated">
            <a:extLst>
              <a:ext uri="{FF2B5EF4-FFF2-40B4-BE49-F238E27FC236}">
                <a16:creationId xmlns:a16="http://schemas.microsoft.com/office/drawing/2014/main" id="{4D66EBAF-16C0-2173-E3DB-8B92E40EC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006" y="1055350"/>
            <a:ext cx="7768182" cy="2275052"/>
          </a:xfrm>
          <a:prstGeom prst="rect">
            <a:avLst/>
          </a:prstGeom>
        </p:spPr>
      </p:pic>
      <p:sp>
        <p:nvSpPr>
          <p:cNvPr id="12" name="Google Shape;520;p73">
            <a:extLst>
              <a:ext uri="{FF2B5EF4-FFF2-40B4-BE49-F238E27FC236}">
                <a16:creationId xmlns:a16="http://schemas.microsoft.com/office/drawing/2014/main" id="{52A69668-CDA4-1401-9428-D326333F8CE7}"/>
              </a:ext>
            </a:extLst>
          </p:cNvPr>
          <p:cNvSpPr/>
          <p:nvPr/>
        </p:nvSpPr>
        <p:spPr>
          <a:xfrm>
            <a:off x="838200" y="864018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STATISTICAL  ANALYSIS</a:t>
            </a:r>
          </a:p>
        </p:txBody>
      </p:sp>
      <p:sp>
        <p:nvSpPr>
          <p:cNvPr id="16" name="Google Shape;520;p73">
            <a:extLst>
              <a:ext uri="{FF2B5EF4-FFF2-40B4-BE49-F238E27FC236}">
                <a16:creationId xmlns:a16="http://schemas.microsoft.com/office/drawing/2014/main" id="{32464476-3309-4158-9FCA-3C32A7E32F5A}"/>
              </a:ext>
            </a:extLst>
          </p:cNvPr>
          <p:cNvSpPr/>
          <p:nvPr/>
        </p:nvSpPr>
        <p:spPr>
          <a:xfrm>
            <a:off x="838200" y="3512118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MACHINE LEARNING ANALYSIS</a:t>
            </a:r>
          </a:p>
        </p:txBody>
      </p:sp>
      <p:pic>
        <p:nvPicPr>
          <p:cNvPr id="22" name="Picture 21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E7ED99A4-DDE7-F022-D9E0-8A1291E24E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015" b="18685"/>
          <a:stretch/>
        </p:blipFill>
        <p:spPr>
          <a:xfrm>
            <a:off x="838200" y="3801737"/>
            <a:ext cx="10585797" cy="2105856"/>
          </a:xfrm>
          <a:prstGeom prst="rect">
            <a:avLst/>
          </a:prstGeom>
        </p:spPr>
      </p:pic>
      <p:pic>
        <p:nvPicPr>
          <p:cNvPr id="26" name="Picture 25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CBEA1631-C569-7AB8-4845-8EB2598BE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226" y="1320330"/>
            <a:ext cx="1308100" cy="393700"/>
          </a:xfrm>
          <a:prstGeom prst="rect">
            <a:avLst/>
          </a:prstGeom>
        </p:spPr>
      </p:pic>
      <p:pic>
        <p:nvPicPr>
          <p:cNvPr id="28" name="Picture 27" descr="A blue sign with black text&#10;&#10;Description automatically generated">
            <a:extLst>
              <a:ext uri="{FF2B5EF4-FFF2-40B4-BE49-F238E27FC236}">
                <a16:creationId xmlns:a16="http://schemas.microsoft.com/office/drawing/2014/main" id="{D88C41AD-C720-F581-AE6A-FDDBB7EED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226" y="2256665"/>
            <a:ext cx="1437674" cy="4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74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26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97119B-44C1-01A4-E27E-342BCAD5C3D7}"/>
              </a:ext>
            </a:extLst>
          </p:cNvPr>
          <p:cNvSpPr txBox="1">
            <a:spLocks/>
          </p:cNvSpPr>
          <p:nvPr/>
        </p:nvSpPr>
        <p:spPr>
          <a:xfrm>
            <a:off x="239899" y="-209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SELECTION OF  MODEL LSTM and BERT EMBEDDING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EF4DC-1402-ABF7-ACC1-CF9622ED3D54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D42FCA0-6819-039E-E36F-48A5D4B1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845" y="1664884"/>
            <a:ext cx="4215854" cy="25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20;p73">
            <a:extLst>
              <a:ext uri="{FF2B5EF4-FFF2-40B4-BE49-F238E27FC236}">
                <a16:creationId xmlns:a16="http://schemas.microsoft.com/office/drawing/2014/main" id="{5389FBD9-29FB-4560-16AC-0FE4573D12E6}"/>
              </a:ext>
            </a:extLst>
          </p:cNvPr>
          <p:cNvSpPr/>
          <p:nvPr/>
        </p:nvSpPr>
        <p:spPr>
          <a:xfrm>
            <a:off x="1631243" y="1219601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LSTM ARCHITECTURE</a:t>
            </a:r>
          </a:p>
        </p:txBody>
      </p:sp>
      <p:sp>
        <p:nvSpPr>
          <p:cNvPr id="11" name="Google Shape;520;p73">
            <a:extLst>
              <a:ext uri="{FF2B5EF4-FFF2-40B4-BE49-F238E27FC236}">
                <a16:creationId xmlns:a16="http://schemas.microsoft.com/office/drawing/2014/main" id="{5A10DCD7-2023-BBB5-0699-863F3FDA5723}"/>
              </a:ext>
            </a:extLst>
          </p:cNvPr>
          <p:cNvSpPr/>
          <p:nvPr/>
        </p:nvSpPr>
        <p:spPr>
          <a:xfrm>
            <a:off x="7122648" y="1219601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BERT EMBEDDING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5E27C-D1EF-E86E-2156-382067A9E9AE}"/>
              </a:ext>
            </a:extLst>
          </p:cNvPr>
          <p:cNvSpPr txBox="1"/>
          <p:nvPr/>
        </p:nvSpPr>
        <p:spPr>
          <a:xfrm>
            <a:off x="873526" y="4343471"/>
            <a:ext cx="5222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0000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Appropriate for Timeseries Analysis and NLP</a:t>
            </a:r>
            <a:endParaRPr lang="en-HK" dirty="0">
              <a:solidFill>
                <a:srgbClr val="1440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fontAlgn="t">
              <a:buFont typeface="Arial" panose="020B0604020202020204" pitchFamily="34" charset="0"/>
              <a:buChar char="•"/>
            </a:pPr>
            <a:endParaRPr lang="en-HK" dirty="0">
              <a:solidFill>
                <a:srgbClr val="0000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6" name="Picture 4" descr="BERT Transformers – How Do They Work? | Exxact Blog">
            <a:extLst>
              <a:ext uri="{FF2B5EF4-FFF2-40B4-BE49-F238E27FC236}">
                <a16:creationId xmlns:a16="http://schemas.microsoft.com/office/drawing/2014/main" id="{FA316CB2-8263-E57B-7FF2-2DEF3FFD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303" y="1900748"/>
            <a:ext cx="4753509" cy="228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C20ADB-D9E6-1592-003D-AF231F567EFC}"/>
              </a:ext>
            </a:extLst>
          </p:cNvPr>
          <p:cNvSpPr txBox="1"/>
          <p:nvPr/>
        </p:nvSpPr>
        <p:spPr>
          <a:xfrm>
            <a:off x="6085927" y="4343471"/>
            <a:ext cx="5222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fontAlgn="t">
              <a:buFont typeface="Arial" panose="020B0604020202020204" pitchFamily="34" charset="0"/>
              <a:buChar char="•"/>
            </a:pPr>
            <a:r>
              <a:rPr lang="en-HK" dirty="0">
                <a:solidFill>
                  <a:srgbClr val="0000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Appropriate processing the text data</a:t>
            </a:r>
            <a:endParaRPr lang="en-HK" dirty="0">
              <a:solidFill>
                <a:srgbClr val="14407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t"/>
            <a:endParaRPr lang="en-HK" dirty="0">
              <a:solidFill>
                <a:srgbClr val="00000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0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8740-41FE-D923-800B-EF7D2DB9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99" y="339321"/>
            <a:ext cx="10515600" cy="1325563"/>
          </a:xfrm>
        </p:spPr>
        <p:txBody>
          <a:bodyPr>
            <a:normAutofit/>
          </a:bodyPr>
          <a:lstStyle/>
          <a:p>
            <a:r>
              <a:rPr lang="en-US" sz="2200" b="1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27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Google Shape;437;p67">
            <a:extLst>
              <a:ext uri="{FF2B5EF4-FFF2-40B4-BE49-F238E27FC236}">
                <a16:creationId xmlns:a16="http://schemas.microsoft.com/office/drawing/2014/main" id="{C5373CD2-CD9C-EA2E-8A57-EE2E8B238B92}"/>
              </a:ext>
            </a:extLst>
          </p:cNvPr>
          <p:cNvSpPr txBox="1"/>
          <p:nvPr/>
        </p:nvSpPr>
        <p:spPr>
          <a:xfrm>
            <a:off x="959581" y="960248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TWEETS/TEXT </a:t>
            </a:r>
            <a:endParaRPr lang="en-US" sz="12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104F8C-3583-7F72-5727-E53B746E1882}"/>
              </a:ext>
            </a:extLst>
          </p:cNvPr>
          <p:cNvCxnSpPr>
            <a:cxnSpLocks/>
          </p:cNvCxnSpPr>
          <p:nvPr/>
        </p:nvCxnSpPr>
        <p:spPr>
          <a:xfrm>
            <a:off x="4351564" y="1094034"/>
            <a:ext cx="3076201" cy="0"/>
          </a:xfrm>
          <a:prstGeom prst="straightConnector1">
            <a:avLst/>
          </a:prstGeom>
          <a:ln w="28575">
            <a:solidFill>
              <a:srgbClr val="1440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Google Shape;437;p67">
            <a:extLst>
              <a:ext uri="{FF2B5EF4-FFF2-40B4-BE49-F238E27FC236}">
                <a16:creationId xmlns:a16="http://schemas.microsoft.com/office/drawing/2014/main" id="{2F651D05-C289-717B-D391-074CF04A25A4}"/>
              </a:ext>
            </a:extLst>
          </p:cNvPr>
          <p:cNvSpPr txBox="1"/>
          <p:nvPr/>
        </p:nvSpPr>
        <p:spPr>
          <a:xfrm>
            <a:off x="5512583" y="928936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VECTORS </a:t>
            </a:r>
          </a:p>
        </p:txBody>
      </p:sp>
      <p:sp>
        <p:nvSpPr>
          <p:cNvPr id="32" name="Google Shape;437;p67">
            <a:extLst>
              <a:ext uri="{FF2B5EF4-FFF2-40B4-BE49-F238E27FC236}">
                <a16:creationId xmlns:a16="http://schemas.microsoft.com/office/drawing/2014/main" id="{598F781C-03F2-A1A5-57D1-915D778138F6}"/>
              </a:ext>
            </a:extLst>
          </p:cNvPr>
          <p:cNvSpPr txBox="1"/>
          <p:nvPr/>
        </p:nvSpPr>
        <p:spPr>
          <a:xfrm>
            <a:off x="3387504" y="741087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”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EMBEDDING”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FED305-31D9-A862-80FA-0FE25BBF574B}"/>
              </a:ext>
            </a:extLst>
          </p:cNvPr>
          <p:cNvCxnSpPr>
            <a:cxnSpLocks/>
          </p:cNvCxnSpPr>
          <p:nvPr/>
        </p:nvCxnSpPr>
        <p:spPr>
          <a:xfrm>
            <a:off x="1949608" y="2922202"/>
            <a:ext cx="0" cy="427856"/>
          </a:xfrm>
          <a:prstGeom prst="straightConnector1">
            <a:avLst/>
          </a:prstGeom>
          <a:ln w="28575">
            <a:solidFill>
              <a:srgbClr val="1440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7E9EFC-4EA2-8E4C-FDD5-73E34968BEB2}"/>
              </a:ext>
            </a:extLst>
          </p:cNvPr>
          <p:cNvCxnSpPr>
            <a:cxnSpLocks/>
          </p:cNvCxnSpPr>
          <p:nvPr/>
        </p:nvCxnSpPr>
        <p:spPr>
          <a:xfrm>
            <a:off x="4547345" y="2934784"/>
            <a:ext cx="0" cy="427856"/>
          </a:xfrm>
          <a:prstGeom prst="straightConnector1">
            <a:avLst/>
          </a:prstGeom>
          <a:ln w="28575">
            <a:solidFill>
              <a:srgbClr val="1440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C8E24D9-0041-B2B3-B806-36F82C21713B}"/>
              </a:ext>
            </a:extLst>
          </p:cNvPr>
          <p:cNvCxnSpPr>
            <a:cxnSpLocks/>
          </p:cNvCxnSpPr>
          <p:nvPr/>
        </p:nvCxnSpPr>
        <p:spPr>
          <a:xfrm>
            <a:off x="7273794" y="2922202"/>
            <a:ext cx="0" cy="451429"/>
          </a:xfrm>
          <a:prstGeom prst="straightConnector1">
            <a:avLst/>
          </a:prstGeom>
          <a:ln w="28575">
            <a:solidFill>
              <a:srgbClr val="1440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3EE81-227A-25AE-53EC-588951FC02BC}"/>
              </a:ext>
            </a:extLst>
          </p:cNvPr>
          <p:cNvCxnSpPr>
            <a:cxnSpLocks/>
          </p:cNvCxnSpPr>
          <p:nvPr/>
        </p:nvCxnSpPr>
        <p:spPr>
          <a:xfrm>
            <a:off x="9682414" y="2891493"/>
            <a:ext cx="0" cy="427856"/>
          </a:xfrm>
          <a:prstGeom prst="straightConnector1">
            <a:avLst/>
          </a:prstGeom>
          <a:ln w="28575">
            <a:solidFill>
              <a:srgbClr val="1440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Left Bracket 69">
            <a:extLst>
              <a:ext uri="{FF2B5EF4-FFF2-40B4-BE49-F238E27FC236}">
                <a16:creationId xmlns:a16="http://schemas.microsoft.com/office/drawing/2014/main" id="{1AD019CB-B276-C71F-E0C6-61D2C854046B}"/>
              </a:ext>
            </a:extLst>
          </p:cNvPr>
          <p:cNvSpPr/>
          <p:nvPr/>
        </p:nvSpPr>
        <p:spPr>
          <a:xfrm>
            <a:off x="1606829" y="3448481"/>
            <a:ext cx="143624" cy="23749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1" name="Right Bracket 70">
            <a:extLst>
              <a:ext uri="{FF2B5EF4-FFF2-40B4-BE49-F238E27FC236}">
                <a16:creationId xmlns:a16="http://schemas.microsoft.com/office/drawing/2014/main" id="{933D1F8C-EB9F-5D0F-BC9C-5F0B50BF96F2}"/>
              </a:ext>
            </a:extLst>
          </p:cNvPr>
          <p:cNvSpPr/>
          <p:nvPr/>
        </p:nvSpPr>
        <p:spPr>
          <a:xfrm>
            <a:off x="2117621" y="3443887"/>
            <a:ext cx="168555" cy="237490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708D2AB8-B754-B858-F0EA-47AD8BC9A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462666"/>
              </p:ext>
            </p:extLst>
          </p:nvPr>
        </p:nvGraphicFramePr>
        <p:xfrm>
          <a:off x="1630295" y="3593143"/>
          <a:ext cx="622171" cy="2055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171">
                  <a:extLst>
                    <a:ext uri="{9D8B030D-6E8A-4147-A177-3AD203B41FA5}">
                      <a16:colId xmlns:a16="http://schemas.microsoft.com/office/drawing/2014/main" val="145816812"/>
                    </a:ext>
                  </a:extLst>
                </a:gridCol>
              </a:tblGrid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+1.2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879073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+0.24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962455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+8.3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923528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-0.5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00457"/>
                  </a:ext>
                </a:extLst>
              </a:tr>
              <a:tr h="586142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 vert="ver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532905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+3.2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363634"/>
                  </a:ext>
                </a:extLst>
              </a:tr>
            </a:tbl>
          </a:graphicData>
        </a:graphic>
      </p:graphicFrame>
      <p:sp>
        <p:nvSpPr>
          <p:cNvPr id="76" name="Left Bracket 75">
            <a:extLst>
              <a:ext uri="{FF2B5EF4-FFF2-40B4-BE49-F238E27FC236}">
                <a16:creationId xmlns:a16="http://schemas.microsoft.com/office/drawing/2014/main" id="{90AB787A-8452-AD2A-D783-1A0D68D4C926}"/>
              </a:ext>
            </a:extLst>
          </p:cNvPr>
          <p:cNvSpPr/>
          <p:nvPr/>
        </p:nvSpPr>
        <p:spPr>
          <a:xfrm>
            <a:off x="4171211" y="3488266"/>
            <a:ext cx="143624" cy="23749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Bracket 76">
            <a:extLst>
              <a:ext uri="{FF2B5EF4-FFF2-40B4-BE49-F238E27FC236}">
                <a16:creationId xmlns:a16="http://schemas.microsoft.com/office/drawing/2014/main" id="{820374E3-3897-F5A2-2563-15C298C715C7}"/>
              </a:ext>
            </a:extLst>
          </p:cNvPr>
          <p:cNvSpPr/>
          <p:nvPr/>
        </p:nvSpPr>
        <p:spPr>
          <a:xfrm>
            <a:off x="4682003" y="3483672"/>
            <a:ext cx="168555" cy="237490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29157312-56F3-5E42-28F3-5455B2FE0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612598"/>
              </p:ext>
            </p:extLst>
          </p:nvPr>
        </p:nvGraphicFramePr>
        <p:xfrm>
          <a:off x="4194677" y="3632928"/>
          <a:ext cx="622171" cy="2055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171">
                  <a:extLst>
                    <a:ext uri="{9D8B030D-6E8A-4147-A177-3AD203B41FA5}">
                      <a16:colId xmlns:a16="http://schemas.microsoft.com/office/drawing/2014/main" val="145816812"/>
                    </a:ext>
                  </a:extLst>
                </a:gridCol>
              </a:tblGrid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+1.2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879073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+0.24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962455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+8.3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923528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-0.5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00457"/>
                  </a:ext>
                </a:extLst>
              </a:tr>
              <a:tr h="586142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 vert="ver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532905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+3.2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363634"/>
                  </a:ext>
                </a:extLst>
              </a:tr>
            </a:tbl>
          </a:graphicData>
        </a:graphic>
      </p:graphicFrame>
      <p:sp>
        <p:nvSpPr>
          <p:cNvPr id="79" name="Left Bracket 78">
            <a:extLst>
              <a:ext uri="{FF2B5EF4-FFF2-40B4-BE49-F238E27FC236}">
                <a16:creationId xmlns:a16="http://schemas.microsoft.com/office/drawing/2014/main" id="{880D8BBB-B0F0-272D-6736-49B6FDEE3A59}"/>
              </a:ext>
            </a:extLst>
          </p:cNvPr>
          <p:cNvSpPr/>
          <p:nvPr/>
        </p:nvSpPr>
        <p:spPr>
          <a:xfrm>
            <a:off x="6893906" y="3499257"/>
            <a:ext cx="143624" cy="23749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Bracket 79">
            <a:extLst>
              <a:ext uri="{FF2B5EF4-FFF2-40B4-BE49-F238E27FC236}">
                <a16:creationId xmlns:a16="http://schemas.microsoft.com/office/drawing/2014/main" id="{07EDC23E-D50E-5135-B492-9E3E14932DE4}"/>
              </a:ext>
            </a:extLst>
          </p:cNvPr>
          <p:cNvSpPr/>
          <p:nvPr/>
        </p:nvSpPr>
        <p:spPr>
          <a:xfrm>
            <a:off x="7404698" y="3494663"/>
            <a:ext cx="168555" cy="237490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8EB54460-73C7-F550-405D-1F0B9A3F0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596994"/>
              </p:ext>
            </p:extLst>
          </p:nvPr>
        </p:nvGraphicFramePr>
        <p:xfrm>
          <a:off x="6917372" y="3643919"/>
          <a:ext cx="622171" cy="2055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171">
                  <a:extLst>
                    <a:ext uri="{9D8B030D-6E8A-4147-A177-3AD203B41FA5}">
                      <a16:colId xmlns:a16="http://schemas.microsoft.com/office/drawing/2014/main" val="145816812"/>
                    </a:ext>
                  </a:extLst>
                </a:gridCol>
              </a:tblGrid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+1.2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879073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+0.24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962455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+8.3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923528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-0.5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00457"/>
                  </a:ext>
                </a:extLst>
              </a:tr>
              <a:tr h="586142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 vert="ver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532905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+3.2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363634"/>
                  </a:ext>
                </a:extLst>
              </a:tr>
            </a:tbl>
          </a:graphicData>
        </a:graphic>
      </p:graphicFrame>
      <p:sp>
        <p:nvSpPr>
          <p:cNvPr id="85" name="Left Bracket 84">
            <a:extLst>
              <a:ext uri="{FF2B5EF4-FFF2-40B4-BE49-F238E27FC236}">
                <a16:creationId xmlns:a16="http://schemas.microsoft.com/office/drawing/2014/main" id="{DC3E7C55-FC7E-4EE8-FCE8-3AF5E739FED8}"/>
              </a:ext>
            </a:extLst>
          </p:cNvPr>
          <p:cNvSpPr/>
          <p:nvPr/>
        </p:nvSpPr>
        <p:spPr>
          <a:xfrm>
            <a:off x="9395032" y="3499257"/>
            <a:ext cx="143624" cy="23749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Bracket 85">
            <a:extLst>
              <a:ext uri="{FF2B5EF4-FFF2-40B4-BE49-F238E27FC236}">
                <a16:creationId xmlns:a16="http://schemas.microsoft.com/office/drawing/2014/main" id="{CAF1E19A-BB80-C66C-D47B-856A71AB212E}"/>
              </a:ext>
            </a:extLst>
          </p:cNvPr>
          <p:cNvSpPr/>
          <p:nvPr/>
        </p:nvSpPr>
        <p:spPr>
          <a:xfrm>
            <a:off x="9905824" y="3494663"/>
            <a:ext cx="168555" cy="237490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B3B108CC-74AC-2D92-64AE-3651F2EEE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83690"/>
              </p:ext>
            </p:extLst>
          </p:nvPr>
        </p:nvGraphicFramePr>
        <p:xfrm>
          <a:off x="9418498" y="3643919"/>
          <a:ext cx="622171" cy="2055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171">
                  <a:extLst>
                    <a:ext uri="{9D8B030D-6E8A-4147-A177-3AD203B41FA5}">
                      <a16:colId xmlns:a16="http://schemas.microsoft.com/office/drawing/2014/main" val="145816812"/>
                    </a:ext>
                  </a:extLst>
                </a:gridCol>
              </a:tblGrid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+1.2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879073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+0.24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962455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+8.3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923528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-0.5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00457"/>
                  </a:ext>
                </a:extLst>
              </a:tr>
              <a:tr h="586142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 vert="vert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532905"/>
                  </a:ext>
                </a:extLst>
              </a:tr>
              <a:tr h="293874"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+3.2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3636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0E0DD36-88BD-6B31-CF65-6EEE869BF757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02B610-F7C4-E41E-0120-70C832F4B0F9}"/>
              </a:ext>
            </a:extLst>
          </p:cNvPr>
          <p:cNvSpPr txBox="1">
            <a:spLocks/>
          </p:cNvSpPr>
          <p:nvPr/>
        </p:nvSpPr>
        <p:spPr>
          <a:xfrm>
            <a:off x="239899" y="-209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BERT EMBEDDING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35A52-B066-5FFB-4987-D85442FC4BE1}"/>
              </a:ext>
            </a:extLst>
          </p:cNvPr>
          <p:cNvSpPr txBox="1"/>
          <p:nvPr/>
        </p:nvSpPr>
        <p:spPr>
          <a:xfrm>
            <a:off x="905412" y="1824146"/>
            <a:ext cx="18463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…economic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downturns</a:t>
            </a:r>
            <a:r>
              <a:rPr lang="en-US" dirty="0"/>
              <a:t>…. #Determination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89A2A-056C-D064-CED8-185A2EC56D90}"/>
              </a:ext>
            </a:extLst>
          </p:cNvPr>
          <p:cNvSpPr txBox="1"/>
          <p:nvPr/>
        </p:nvSpPr>
        <p:spPr>
          <a:xfrm>
            <a:off x="3517762" y="1809546"/>
            <a:ext cx="2517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...supply chain disruptions….. #Resilience.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7427F-8C03-E83B-8D4F-F32C8A6A9E8E}"/>
              </a:ext>
            </a:extLst>
          </p:cNvPr>
          <p:cNvSpPr txBox="1"/>
          <p:nvPr/>
        </p:nvSpPr>
        <p:spPr>
          <a:xfrm>
            <a:off x="6260156" y="1824392"/>
            <a:ext cx="1887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…commitment to excellence. …. #Leading Edge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35757F-366A-1E0B-248E-991D50D629B9}"/>
              </a:ext>
            </a:extLst>
          </p:cNvPr>
          <p:cNvSpPr txBox="1"/>
          <p:nvPr/>
        </p:nvSpPr>
        <p:spPr>
          <a:xfrm>
            <a:off x="8761482" y="1807154"/>
            <a:ext cx="25251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…cutting-edge solution…. #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InnovationLeadership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909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8740-41FE-D923-800B-EF7D2DB9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99" y="339321"/>
            <a:ext cx="10515600" cy="1325563"/>
          </a:xfrm>
        </p:spPr>
        <p:txBody>
          <a:bodyPr>
            <a:normAutofit/>
          </a:bodyPr>
          <a:lstStyle/>
          <a:p>
            <a:r>
              <a:rPr lang="en-US" sz="2200" b="1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28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Google Shape;437;p67">
            <a:extLst>
              <a:ext uri="{FF2B5EF4-FFF2-40B4-BE49-F238E27FC236}">
                <a16:creationId xmlns:a16="http://schemas.microsoft.com/office/drawing/2014/main" id="{C5373CD2-CD9C-EA2E-8A57-EE2E8B238B92}"/>
              </a:ext>
            </a:extLst>
          </p:cNvPr>
          <p:cNvSpPr txBox="1"/>
          <p:nvPr/>
        </p:nvSpPr>
        <p:spPr>
          <a:xfrm>
            <a:off x="4738120" y="455518"/>
            <a:ext cx="27561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TWEETS/TEXT </a:t>
            </a:r>
            <a:endParaRPr lang="en-US" sz="1200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104F8C-3583-7F72-5727-E53B746E1882}"/>
              </a:ext>
            </a:extLst>
          </p:cNvPr>
          <p:cNvCxnSpPr>
            <a:cxnSpLocks/>
          </p:cNvCxnSpPr>
          <p:nvPr/>
        </p:nvCxnSpPr>
        <p:spPr>
          <a:xfrm>
            <a:off x="6728292" y="591274"/>
            <a:ext cx="1719580" cy="0"/>
          </a:xfrm>
          <a:prstGeom prst="straightConnector1">
            <a:avLst/>
          </a:prstGeom>
          <a:ln w="28575">
            <a:solidFill>
              <a:srgbClr val="14407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Google Shape;437;p67">
            <a:extLst>
              <a:ext uri="{FF2B5EF4-FFF2-40B4-BE49-F238E27FC236}">
                <a16:creationId xmlns:a16="http://schemas.microsoft.com/office/drawing/2014/main" id="{2F651D05-C289-717B-D391-074CF04A25A4}"/>
              </a:ext>
            </a:extLst>
          </p:cNvPr>
          <p:cNvSpPr txBox="1"/>
          <p:nvPr/>
        </p:nvSpPr>
        <p:spPr>
          <a:xfrm>
            <a:off x="7700102" y="452795"/>
            <a:ext cx="27561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VECTORS </a:t>
            </a: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7094901E-0BEA-0FA8-D85B-A623344B216B}"/>
              </a:ext>
            </a:extLst>
          </p:cNvPr>
          <p:cNvSpPr txBox="1">
            <a:spLocks/>
          </p:cNvSpPr>
          <p:nvPr/>
        </p:nvSpPr>
        <p:spPr>
          <a:xfrm>
            <a:off x="239485" y="-2648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GPT Scenario Embedding Diagram 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EF2D5EB3-E52E-84C5-BF1D-5C6A2E3FF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845" y="1060717"/>
            <a:ext cx="5508310" cy="4656697"/>
          </a:xfrm>
          <a:prstGeom prst="rect">
            <a:avLst/>
          </a:prstGeom>
        </p:spPr>
      </p:pic>
      <p:sp>
        <p:nvSpPr>
          <p:cNvPr id="14" name="Google Shape;437;p67">
            <a:extLst>
              <a:ext uri="{FF2B5EF4-FFF2-40B4-BE49-F238E27FC236}">
                <a16:creationId xmlns:a16="http://schemas.microsoft.com/office/drawing/2014/main" id="{6E7D462F-3039-195A-2F6C-01904B0B397C}"/>
              </a:ext>
            </a:extLst>
          </p:cNvPr>
          <p:cNvSpPr txBox="1"/>
          <p:nvPr/>
        </p:nvSpPr>
        <p:spPr>
          <a:xfrm>
            <a:off x="6312920" y="259457"/>
            <a:ext cx="27561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”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EMBEDDING”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D4D01-33DE-D4A8-4A68-94FB7B97F161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FDCCC-3C56-87CE-9C5C-42DE6F562192}"/>
              </a:ext>
            </a:extLst>
          </p:cNvPr>
          <p:cNvSpPr txBox="1"/>
          <p:nvPr/>
        </p:nvSpPr>
        <p:spPr>
          <a:xfrm>
            <a:off x="870168" y="1350410"/>
            <a:ext cx="696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…economic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downturns</a:t>
            </a:r>
            <a:r>
              <a:rPr lang="en-US" dirty="0"/>
              <a:t>…. #Determination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79CA1-0EBE-87D3-AF58-D50EBC74CB59}"/>
              </a:ext>
            </a:extLst>
          </p:cNvPr>
          <p:cNvSpPr txBox="1"/>
          <p:nvPr/>
        </p:nvSpPr>
        <p:spPr>
          <a:xfrm>
            <a:off x="870168" y="1875390"/>
            <a:ext cx="696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…..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</a:t>
            </a:r>
            <a:r>
              <a:rPr lang="en-US" dirty="0"/>
              <a:t> pressures…..#Unity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34E885-BF2F-0819-BD1D-64FFB88CD594}"/>
              </a:ext>
            </a:extLst>
          </p:cNvPr>
          <p:cNvSpPr txBox="1"/>
          <p:nvPr/>
        </p:nvSpPr>
        <p:spPr>
          <a:xfrm>
            <a:off x="870168" y="2399011"/>
            <a:ext cx="6970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...supply chain disruptions….. #Resilience.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DDA692-26BD-AC20-05F3-78A765629A10}"/>
              </a:ext>
            </a:extLst>
          </p:cNvPr>
          <p:cNvSpPr txBox="1"/>
          <p:nvPr/>
        </p:nvSpPr>
        <p:spPr>
          <a:xfrm>
            <a:off x="863758" y="2916534"/>
            <a:ext cx="6970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tightening</a:t>
            </a:r>
            <a:r>
              <a:rPr lang="en-US" dirty="0"/>
              <a:t> regulations… #</a:t>
            </a:r>
            <a:r>
              <a:rPr lang="en-US" dirty="0" err="1"/>
              <a:t>StayStrong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5E12A-D983-1A14-ACCA-DA70812488F6}"/>
              </a:ext>
            </a:extLst>
          </p:cNvPr>
          <p:cNvSpPr txBox="1"/>
          <p:nvPr/>
        </p:nvSpPr>
        <p:spPr>
          <a:xfrm>
            <a:off x="1013836" y="3415325"/>
            <a:ext cx="696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next-gen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dirty="0"/>
              <a:t>… #</a:t>
            </a:r>
            <a:r>
              <a:rPr lang="en-US" dirty="0" err="1"/>
              <a:t>MarketLeader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5076D5-DBB2-FD99-4A19-46210EE88BE8}"/>
              </a:ext>
            </a:extLst>
          </p:cNvPr>
          <p:cNvSpPr txBox="1"/>
          <p:nvPr/>
        </p:nvSpPr>
        <p:spPr>
          <a:xfrm>
            <a:off x="1059335" y="3965879"/>
            <a:ext cx="696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earnings</a:t>
            </a:r>
            <a:r>
              <a:rPr lang="en-US" dirty="0"/>
              <a:t> call …. #Announcement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593FFF-8363-186F-3310-9415F94DA0E7}"/>
              </a:ext>
            </a:extLst>
          </p:cNvPr>
          <p:cNvSpPr txBox="1"/>
          <p:nvPr/>
        </p:nvSpPr>
        <p:spPr>
          <a:xfrm>
            <a:off x="332792" y="4480995"/>
            <a:ext cx="696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…commitment to excellence. …. #Leading Edge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58F1E9-1DD9-68B7-BC9B-A2912E32DEB7}"/>
              </a:ext>
            </a:extLst>
          </p:cNvPr>
          <p:cNvSpPr txBox="1"/>
          <p:nvPr/>
        </p:nvSpPr>
        <p:spPr>
          <a:xfrm>
            <a:off x="332792" y="4979786"/>
            <a:ext cx="68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…cutting-edge solution…. #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InnovationLeadership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450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29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C54946-CD76-2648-16CA-CE61B89D1294}"/>
              </a:ext>
            </a:extLst>
          </p:cNvPr>
          <p:cNvSpPr/>
          <p:nvPr/>
        </p:nvSpPr>
        <p:spPr>
          <a:xfrm>
            <a:off x="921652" y="1525150"/>
            <a:ext cx="4946017" cy="3774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60D445-3EAC-1CB5-96A7-AA14061197E4}"/>
              </a:ext>
            </a:extLst>
          </p:cNvPr>
          <p:cNvSpPr/>
          <p:nvPr/>
        </p:nvSpPr>
        <p:spPr>
          <a:xfrm>
            <a:off x="3586838" y="2481567"/>
            <a:ext cx="4946017" cy="377452"/>
          </a:xfrm>
          <a:prstGeom prst="roundRect">
            <a:avLst/>
          </a:prstGeom>
          <a:solidFill>
            <a:srgbClr val="14407C"/>
          </a:solidFill>
          <a:ln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766AE0-6DAC-B5E1-342A-4926203F298D}"/>
              </a:ext>
            </a:extLst>
          </p:cNvPr>
          <p:cNvSpPr/>
          <p:nvPr/>
        </p:nvSpPr>
        <p:spPr>
          <a:xfrm>
            <a:off x="6881090" y="1610155"/>
            <a:ext cx="3267688" cy="37745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420486-6C8A-7A74-C347-B204633A1492}"/>
              </a:ext>
            </a:extLst>
          </p:cNvPr>
          <p:cNvSpPr/>
          <p:nvPr/>
        </p:nvSpPr>
        <p:spPr>
          <a:xfrm>
            <a:off x="1097045" y="1610155"/>
            <a:ext cx="5026007" cy="377452"/>
          </a:xfrm>
          <a:prstGeom prst="roundRect">
            <a:avLst/>
          </a:prstGeom>
          <a:solidFill>
            <a:srgbClr val="14407C"/>
          </a:solidFill>
          <a:ln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tantia" panose="02030602050306030303" pitchFamily="18" charset="0"/>
                <a:cs typeface="Times New Roman" panose="02020603050405020304" pitchFamily="18" charset="0"/>
              </a:rPr>
              <a:t>train</a:t>
            </a:r>
          </a:p>
        </p:txBody>
      </p:sp>
      <p:sp>
        <p:nvSpPr>
          <p:cNvPr id="19" name="Google Shape;437;p67">
            <a:extLst>
              <a:ext uri="{FF2B5EF4-FFF2-40B4-BE49-F238E27FC236}">
                <a16:creationId xmlns:a16="http://schemas.microsoft.com/office/drawing/2014/main" id="{74261951-C032-6D64-78BC-76CF0382C698}"/>
              </a:ext>
            </a:extLst>
          </p:cNvPr>
          <p:cNvSpPr txBox="1"/>
          <p:nvPr/>
        </p:nvSpPr>
        <p:spPr>
          <a:xfrm>
            <a:off x="6881090" y="1157296"/>
            <a:ext cx="32676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UNSEEN DATA</a:t>
            </a:r>
          </a:p>
        </p:txBody>
      </p:sp>
      <p:sp>
        <p:nvSpPr>
          <p:cNvPr id="20" name="Google Shape;437;p67">
            <a:extLst>
              <a:ext uri="{FF2B5EF4-FFF2-40B4-BE49-F238E27FC236}">
                <a16:creationId xmlns:a16="http://schemas.microsoft.com/office/drawing/2014/main" id="{56225C51-90AC-22E6-2D4E-659CB04F3663}"/>
              </a:ext>
            </a:extLst>
          </p:cNvPr>
          <p:cNvSpPr txBox="1"/>
          <p:nvPr/>
        </p:nvSpPr>
        <p:spPr>
          <a:xfrm>
            <a:off x="1129281" y="1126364"/>
            <a:ext cx="493056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DATASET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795CBBF-C885-3586-E906-8218F3A92C7C}"/>
              </a:ext>
            </a:extLst>
          </p:cNvPr>
          <p:cNvSpPr/>
          <p:nvPr/>
        </p:nvSpPr>
        <p:spPr>
          <a:xfrm>
            <a:off x="3586838" y="3079043"/>
            <a:ext cx="4946017" cy="377452"/>
          </a:xfrm>
          <a:prstGeom prst="roundRect">
            <a:avLst/>
          </a:prstGeom>
          <a:solidFill>
            <a:srgbClr val="14407C"/>
          </a:solidFill>
          <a:ln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25AA263-5EAD-B7B4-C6C3-980BF7AA4A2F}"/>
              </a:ext>
            </a:extLst>
          </p:cNvPr>
          <p:cNvSpPr/>
          <p:nvPr/>
        </p:nvSpPr>
        <p:spPr>
          <a:xfrm>
            <a:off x="3605881" y="3686024"/>
            <a:ext cx="4946017" cy="377452"/>
          </a:xfrm>
          <a:prstGeom prst="roundRect">
            <a:avLst/>
          </a:prstGeom>
          <a:solidFill>
            <a:srgbClr val="14407C"/>
          </a:solidFill>
          <a:ln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E46708-F183-7F79-193D-4539F2C4ADC8}"/>
              </a:ext>
            </a:extLst>
          </p:cNvPr>
          <p:cNvSpPr/>
          <p:nvPr/>
        </p:nvSpPr>
        <p:spPr>
          <a:xfrm>
            <a:off x="4389094" y="3070449"/>
            <a:ext cx="1329488" cy="377452"/>
          </a:xfrm>
          <a:prstGeom prst="roundRect">
            <a:avLst/>
          </a:prstGeom>
          <a:solidFill>
            <a:srgbClr val="3CA9CE"/>
          </a:solidFill>
          <a:ln>
            <a:solidFill>
              <a:srgbClr val="3CA9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48C74A1-0DC6-FE7A-5B2D-9BBED77982E0}"/>
              </a:ext>
            </a:extLst>
          </p:cNvPr>
          <p:cNvSpPr/>
          <p:nvPr/>
        </p:nvSpPr>
        <p:spPr>
          <a:xfrm>
            <a:off x="5090880" y="3718618"/>
            <a:ext cx="1329488" cy="359643"/>
          </a:xfrm>
          <a:prstGeom prst="roundRect">
            <a:avLst/>
          </a:prstGeom>
          <a:solidFill>
            <a:srgbClr val="3CA9CE"/>
          </a:solidFill>
          <a:ln>
            <a:solidFill>
              <a:srgbClr val="3CA9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0292F45-9635-9BED-4326-91214BDBE898}"/>
              </a:ext>
            </a:extLst>
          </p:cNvPr>
          <p:cNvSpPr/>
          <p:nvPr/>
        </p:nvSpPr>
        <p:spPr>
          <a:xfrm>
            <a:off x="3621334" y="4305604"/>
            <a:ext cx="4946017" cy="377452"/>
          </a:xfrm>
          <a:prstGeom prst="roundRect">
            <a:avLst/>
          </a:prstGeom>
          <a:solidFill>
            <a:srgbClr val="14407C"/>
          </a:solidFill>
          <a:ln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71D25CE-3A01-6973-7159-851D898ED97C}"/>
              </a:ext>
            </a:extLst>
          </p:cNvPr>
          <p:cNvSpPr/>
          <p:nvPr/>
        </p:nvSpPr>
        <p:spPr>
          <a:xfrm>
            <a:off x="3621334" y="4904818"/>
            <a:ext cx="4946017" cy="377452"/>
          </a:xfrm>
          <a:prstGeom prst="roundRect">
            <a:avLst/>
          </a:prstGeom>
          <a:solidFill>
            <a:srgbClr val="14407C"/>
          </a:solidFill>
          <a:ln>
            <a:solidFill>
              <a:srgbClr val="1440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BF8503B-7938-A761-253A-76A51FD80288}"/>
              </a:ext>
            </a:extLst>
          </p:cNvPr>
          <p:cNvSpPr/>
          <p:nvPr/>
        </p:nvSpPr>
        <p:spPr>
          <a:xfrm>
            <a:off x="6275964" y="3707979"/>
            <a:ext cx="257141" cy="3677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5DE05EA-EEDA-9E0C-4963-D68F7B2B06C5}"/>
              </a:ext>
            </a:extLst>
          </p:cNvPr>
          <p:cNvSpPr/>
          <p:nvPr/>
        </p:nvSpPr>
        <p:spPr>
          <a:xfrm>
            <a:off x="5590011" y="3062468"/>
            <a:ext cx="257141" cy="3677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CC6AD5-832B-73A5-AD66-321182E42E62}"/>
              </a:ext>
            </a:extLst>
          </p:cNvPr>
          <p:cNvSpPr txBox="1">
            <a:spLocks/>
          </p:cNvSpPr>
          <p:nvPr/>
        </p:nvSpPr>
        <p:spPr>
          <a:xfrm>
            <a:off x="239899" y="-209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MODEL MECHANICS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BD9474-DAF0-E000-8F91-208636C543C9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70F2CF-4C98-6698-9F5B-DDD73428A04B}"/>
              </a:ext>
            </a:extLst>
          </p:cNvPr>
          <p:cNvSpPr/>
          <p:nvPr/>
        </p:nvSpPr>
        <p:spPr>
          <a:xfrm>
            <a:off x="6129927" y="4912100"/>
            <a:ext cx="1329488" cy="359643"/>
          </a:xfrm>
          <a:prstGeom prst="roundRect">
            <a:avLst/>
          </a:prstGeom>
          <a:solidFill>
            <a:srgbClr val="3CA9CE"/>
          </a:solidFill>
          <a:ln>
            <a:solidFill>
              <a:srgbClr val="3CA9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58CE198-5F6B-60CB-2297-752FEAE3276C}"/>
              </a:ext>
            </a:extLst>
          </p:cNvPr>
          <p:cNvSpPr/>
          <p:nvPr/>
        </p:nvSpPr>
        <p:spPr>
          <a:xfrm>
            <a:off x="7330844" y="4912920"/>
            <a:ext cx="289112" cy="3588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9A41E56-A42E-997E-5271-FF195466520A}"/>
              </a:ext>
            </a:extLst>
          </p:cNvPr>
          <p:cNvSpPr/>
          <p:nvPr/>
        </p:nvSpPr>
        <p:spPr>
          <a:xfrm>
            <a:off x="7042826" y="4316131"/>
            <a:ext cx="1329488" cy="359643"/>
          </a:xfrm>
          <a:prstGeom prst="roundRect">
            <a:avLst/>
          </a:prstGeom>
          <a:solidFill>
            <a:srgbClr val="3CA9CE"/>
          </a:solidFill>
          <a:ln>
            <a:solidFill>
              <a:srgbClr val="3CA9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45922F7-C1CB-B12B-B842-AA73561E9BC8}"/>
              </a:ext>
            </a:extLst>
          </p:cNvPr>
          <p:cNvSpPr/>
          <p:nvPr/>
        </p:nvSpPr>
        <p:spPr>
          <a:xfrm>
            <a:off x="8243743" y="4316951"/>
            <a:ext cx="289112" cy="3588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BF31B07-3EC8-DF15-3942-3181B0F9EE58}"/>
              </a:ext>
            </a:extLst>
          </p:cNvPr>
          <p:cNvSpPr/>
          <p:nvPr/>
        </p:nvSpPr>
        <p:spPr>
          <a:xfrm>
            <a:off x="3632822" y="2492835"/>
            <a:ext cx="1329488" cy="377452"/>
          </a:xfrm>
          <a:prstGeom prst="roundRect">
            <a:avLst/>
          </a:prstGeom>
          <a:solidFill>
            <a:srgbClr val="3CA9CE"/>
          </a:solidFill>
          <a:ln>
            <a:solidFill>
              <a:srgbClr val="3CA9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8A7205E-77A0-F8FE-0058-B9BAFF9D6A4E}"/>
              </a:ext>
            </a:extLst>
          </p:cNvPr>
          <p:cNvSpPr/>
          <p:nvPr/>
        </p:nvSpPr>
        <p:spPr>
          <a:xfrm>
            <a:off x="4833739" y="2484854"/>
            <a:ext cx="257141" cy="3677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" name="Google Shape;437;p67">
            <a:extLst>
              <a:ext uri="{FF2B5EF4-FFF2-40B4-BE49-F238E27FC236}">
                <a16:creationId xmlns:a16="http://schemas.microsoft.com/office/drawing/2014/main" id="{A5D674D9-B10D-E031-0985-5E8016F7000B}"/>
              </a:ext>
            </a:extLst>
          </p:cNvPr>
          <p:cNvSpPr txBox="1"/>
          <p:nvPr/>
        </p:nvSpPr>
        <p:spPr>
          <a:xfrm rot="16200000">
            <a:off x="761579" y="3574733"/>
            <a:ext cx="493056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5927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97121-1926-21D7-B47E-738491AB32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DBEF3-9E08-7F38-763F-8D23A8EA15D1}"/>
              </a:ext>
            </a:extLst>
          </p:cNvPr>
          <p:cNvSpPr txBox="1"/>
          <p:nvPr/>
        </p:nvSpPr>
        <p:spPr>
          <a:xfrm>
            <a:off x="862012" y="6440658"/>
            <a:ext cx="2320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Yahoo Finance, Matplotlib</a:t>
            </a:r>
          </a:p>
        </p:txBody>
      </p:sp>
      <p:pic>
        <p:nvPicPr>
          <p:cNvPr id="6" name="Picture 5" descr="A line graph with numbers and a line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83A4BC5-AF2D-3D72-68F2-4543F619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386" y="901039"/>
            <a:ext cx="7866535" cy="5244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9F2F34-F68C-0B48-B334-4CA37ACBF456}"/>
              </a:ext>
            </a:extLst>
          </p:cNvPr>
          <p:cNvSpPr txBox="1"/>
          <p:nvPr/>
        </p:nvSpPr>
        <p:spPr>
          <a:xfrm>
            <a:off x="4804224" y="6150170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9F3CE-567B-43F2-5F08-530E92CAE340}"/>
              </a:ext>
            </a:extLst>
          </p:cNvPr>
          <p:cNvSpPr txBox="1"/>
          <p:nvPr/>
        </p:nvSpPr>
        <p:spPr>
          <a:xfrm rot="16200000">
            <a:off x="89485" y="2952529"/>
            <a:ext cx="31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Normalised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 Change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310390-4F4F-D082-54F6-736543D4A5B5}"/>
              </a:ext>
            </a:extLst>
          </p:cNvPr>
          <p:cNvCxnSpPr>
            <a:cxnSpLocks/>
          </p:cNvCxnSpPr>
          <p:nvPr/>
        </p:nvCxnSpPr>
        <p:spPr>
          <a:xfrm flipV="1">
            <a:off x="2669348" y="3292496"/>
            <a:ext cx="6660390" cy="1181534"/>
          </a:xfrm>
          <a:prstGeom prst="straightConnector1">
            <a:avLst/>
          </a:prstGeom>
          <a:ln w="31750">
            <a:solidFill>
              <a:srgbClr val="92D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947096B-A52F-590A-448E-9A1BAAE1D074}"/>
              </a:ext>
            </a:extLst>
          </p:cNvPr>
          <p:cNvSpPr txBox="1">
            <a:spLocks/>
          </p:cNvSpPr>
          <p:nvPr/>
        </p:nvSpPr>
        <p:spPr>
          <a:xfrm>
            <a:off x="239899" y="-200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RELEVEANCE</a:t>
            </a:r>
          </a:p>
        </p:txBody>
      </p:sp>
    </p:spTree>
    <p:extLst>
      <p:ext uri="{BB962C8B-B14F-4D97-AF65-F5344CB8AC3E}">
        <p14:creationId xmlns:p14="http://schemas.microsoft.com/office/powerpoint/2010/main" val="3436191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DDA75-4130-6B9D-A1DB-053D7D7F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EB6068FF-82E6-6282-D3E7-57CE016E5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8" y="1116195"/>
            <a:ext cx="6329957" cy="4219971"/>
          </a:xfrm>
          <a:prstGeom prst="rect">
            <a:avLst/>
          </a:prstGeom>
        </p:spPr>
      </p:pic>
      <p:pic>
        <p:nvPicPr>
          <p:cNvPr id="24578" name="Picture 2" descr="Root Mean Square Error (RMSE)">
            <a:extLst>
              <a:ext uri="{FF2B5EF4-FFF2-40B4-BE49-F238E27FC236}">
                <a16:creationId xmlns:a16="http://schemas.microsoft.com/office/drawing/2014/main" id="{4F1FDE3B-A0AD-BB68-D1F8-991F09433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290" y="893064"/>
            <a:ext cx="4187099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42A2258-2271-6481-5A10-AD4D9855E39D}"/>
              </a:ext>
            </a:extLst>
          </p:cNvPr>
          <p:cNvSpPr txBox="1">
            <a:spLocks/>
          </p:cNvSpPr>
          <p:nvPr/>
        </p:nvSpPr>
        <p:spPr>
          <a:xfrm>
            <a:off x="239899" y="-209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MACHINE LEARNING LOSS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D215DC6-6306-64ED-079D-BA7710EDA0F0}"/>
              </a:ext>
            </a:extLst>
          </p:cNvPr>
          <p:cNvSpPr/>
          <p:nvPr/>
        </p:nvSpPr>
        <p:spPr>
          <a:xfrm>
            <a:off x="4187952" y="2889504"/>
            <a:ext cx="365760" cy="1078992"/>
          </a:xfrm>
          <a:prstGeom prst="rightBrace">
            <a:avLst/>
          </a:prstGeom>
          <a:ln>
            <a:solidFill>
              <a:srgbClr val="B4032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oogle Shape;437;p67">
            <a:extLst>
              <a:ext uri="{FF2B5EF4-FFF2-40B4-BE49-F238E27FC236}">
                <a16:creationId xmlns:a16="http://schemas.microsoft.com/office/drawing/2014/main" id="{63F79C30-1409-3F12-07C2-2AC9A3C09667}"/>
              </a:ext>
            </a:extLst>
          </p:cNvPr>
          <p:cNvSpPr txBox="1"/>
          <p:nvPr/>
        </p:nvSpPr>
        <p:spPr>
          <a:xfrm>
            <a:off x="2707724" y="3290520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solidFill>
                  <a:srgbClr val="A7032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ERROR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209D16-518B-B807-3DA9-703BD6DCE8A7}"/>
              </a:ext>
            </a:extLst>
          </p:cNvPr>
          <p:cNvCxnSpPr/>
          <p:nvPr/>
        </p:nvCxnSpPr>
        <p:spPr>
          <a:xfrm>
            <a:off x="4187952" y="3968496"/>
            <a:ext cx="2598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EDC54B-4BD3-05D1-4FF6-590CD2ACBC06}"/>
              </a:ext>
            </a:extLst>
          </p:cNvPr>
          <p:cNvCxnSpPr/>
          <p:nvPr/>
        </p:nvCxnSpPr>
        <p:spPr>
          <a:xfrm>
            <a:off x="4011168" y="2889504"/>
            <a:ext cx="2598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Google Shape;437;p67">
            <a:extLst>
              <a:ext uri="{FF2B5EF4-FFF2-40B4-BE49-F238E27FC236}">
                <a16:creationId xmlns:a16="http://schemas.microsoft.com/office/drawing/2014/main" id="{A1F04173-52B9-CDBE-3E11-1DD49E292C35}"/>
              </a:ext>
            </a:extLst>
          </p:cNvPr>
          <p:cNvSpPr txBox="1"/>
          <p:nvPr/>
        </p:nvSpPr>
        <p:spPr>
          <a:xfrm>
            <a:off x="4823467" y="2731508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solidFill>
                  <a:srgbClr val="A7032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ACTUAL VALUE  </a:t>
            </a:r>
          </a:p>
        </p:txBody>
      </p:sp>
      <p:sp>
        <p:nvSpPr>
          <p:cNvPr id="21" name="Google Shape;437;p67">
            <a:extLst>
              <a:ext uri="{FF2B5EF4-FFF2-40B4-BE49-F238E27FC236}">
                <a16:creationId xmlns:a16="http://schemas.microsoft.com/office/drawing/2014/main" id="{412AA663-F0B8-FF61-C871-8FC1448C0CA0}"/>
              </a:ext>
            </a:extLst>
          </p:cNvPr>
          <p:cNvSpPr txBox="1"/>
          <p:nvPr/>
        </p:nvSpPr>
        <p:spPr>
          <a:xfrm>
            <a:off x="5173007" y="3849532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solidFill>
                  <a:srgbClr val="A7032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PREDICTED VALUE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B014D-A2D3-F59B-5653-801EC17CBD61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Google Shape;437;p67">
            <a:extLst>
              <a:ext uri="{FF2B5EF4-FFF2-40B4-BE49-F238E27FC236}">
                <a16:creationId xmlns:a16="http://schemas.microsoft.com/office/drawing/2014/main" id="{1D92D190-237D-ADEA-FFA5-F1466A40E88A}"/>
              </a:ext>
            </a:extLst>
          </p:cNvPr>
          <p:cNvSpPr txBox="1"/>
          <p:nvPr/>
        </p:nvSpPr>
        <p:spPr>
          <a:xfrm>
            <a:off x="5700755" y="1104514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A70323"/>
                </a:solidFill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FORMULA</a:t>
            </a:r>
            <a:r>
              <a:rPr lang="en-US" sz="1200" b="1" i="0" u="none" strike="noStrike" dirty="0">
                <a:solidFill>
                  <a:srgbClr val="A7032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56967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556A8DA-DE7F-FFA9-462E-4DD703FC2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834257" cy="8557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11BEB6-2D82-1B34-8D86-18C194CADBA7}"/>
              </a:ext>
            </a:extLst>
          </p:cNvPr>
          <p:cNvSpPr/>
          <p:nvPr/>
        </p:nvSpPr>
        <p:spPr>
          <a:xfrm>
            <a:off x="33815" y="1061230"/>
            <a:ext cx="12280179" cy="6858000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8EC1460E-6770-5466-E244-1C48FCF3C6C6}"/>
              </a:ext>
            </a:extLst>
          </p:cNvPr>
          <p:cNvSpPr txBox="1">
            <a:spLocks/>
          </p:cNvSpPr>
          <p:nvPr/>
        </p:nvSpPr>
        <p:spPr>
          <a:xfrm>
            <a:off x="762011" y="4112482"/>
            <a:ext cx="10823789" cy="3777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" i="1" dirty="0">
              <a:solidFill>
                <a:srgbClr val="82CEDF"/>
              </a:solidFill>
            </a:endParaRPr>
          </a:p>
        </p:txBody>
      </p:sp>
      <p:sp>
        <p:nvSpPr>
          <p:cNvPr id="8" name="Title 34">
            <a:extLst>
              <a:ext uri="{FF2B5EF4-FFF2-40B4-BE49-F238E27FC236}">
                <a16:creationId xmlns:a16="http://schemas.microsoft.com/office/drawing/2014/main" id="{1D60E755-FBCA-25D7-D14E-7B0229053796}"/>
              </a:ext>
            </a:extLst>
          </p:cNvPr>
          <p:cNvSpPr txBox="1">
            <a:spLocks/>
          </p:cNvSpPr>
          <p:nvPr/>
        </p:nvSpPr>
        <p:spPr>
          <a:xfrm>
            <a:off x="606195" y="2505233"/>
            <a:ext cx="10979605" cy="19389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kern="1200">
                <a:solidFill>
                  <a:schemeClr val="tx1"/>
                </a:solidFill>
                <a:latin typeface="Segoe UI" panose="020B0502040204020203" pitchFamily="34" charset="0"/>
                <a:ea typeface="Nirmala UI Semilight" panose="020B04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HK" sz="5400" dirty="0">
                <a:solidFill>
                  <a:schemeClr val="bg1"/>
                </a:solidFill>
                <a:latin typeface="Raleway" pitchFamily="2" charset="0"/>
              </a:rPr>
              <a:t>Chat-GPT 4 Generated </a:t>
            </a:r>
          </a:p>
          <a:p>
            <a:pPr>
              <a:lnSpc>
                <a:spcPct val="120000"/>
              </a:lnSpc>
            </a:pPr>
            <a:r>
              <a:rPr lang="en-HK" sz="5400" dirty="0">
                <a:solidFill>
                  <a:schemeClr val="bg1"/>
                </a:solidFill>
                <a:latin typeface="Raleway" pitchFamily="2" charset="0"/>
              </a:rPr>
              <a:t>Scenarios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5BDBF-C6A9-5D9D-1EA6-EBFAAB0E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3568-869F-7EA3-FD29-03C6C33A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18" y="438846"/>
            <a:ext cx="11011747" cy="56560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SYNTHETIC DATA GENERATION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67DA3D-DB4E-8F79-668F-3ADCB99D2BCE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3129D132-CDA5-1DFC-394D-18616E6FF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7" r="9747"/>
          <a:stretch/>
        </p:blipFill>
        <p:spPr>
          <a:xfrm>
            <a:off x="302930" y="1359280"/>
            <a:ext cx="11586139" cy="4139439"/>
          </a:xfrm>
          <a:prstGeom prst="rect">
            <a:avLst/>
          </a:prstGeom>
        </p:spPr>
      </p:pic>
      <p:pic>
        <p:nvPicPr>
          <p:cNvPr id="7" name="Picture 6" descr="A person smiling with glasses&#10;&#10;Description automatically generated">
            <a:extLst>
              <a:ext uri="{FF2B5EF4-FFF2-40B4-BE49-F238E27FC236}">
                <a16:creationId xmlns:a16="http://schemas.microsoft.com/office/drawing/2014/main" id="{51A93D9A-4A1C-09F3-BFD5-BED76FFB7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818" y="2765435"/>
            <a:ext cx="535377" cy="663566"/>
          </a:xfrm>
          <a:prstGeom prst="rect">
            <a:avLst/>
          </a:prstGeom>
        </p:spPr>
      </p:pic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98A9F46-F4AE-F334-BADD-42E05F901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930" y="3882769"/>
            <a:ext cx="543675" cy="673851"/>
          </a:xfrm>
          <a:prstGeom prst="rect">
            <a:avLst/>
          </a:prstGeom>
        </p:spPr>
      </p:pic>
      <p:pic>
        <p:nvPicPr>
          <p:cNvPr id="9" name="Picture 8" descr="A person in a garment&#10;&#10;Description automatically generated">
            <a:extLst>
              <a:ext uri="{FF2B5EF4-FFF2-40B4-BE49-F238E27FC236}">
                <a16:creationId xmlns:a16="http://schemas.microsoft.com/office/drawing/2014/main" id="{CFA2C14D-55E6-1A87-2EC0-DC8B9C2A91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930" y="1802763"/>
            <a:ext cx="543675" cy="67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64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EDC40-1B0B-2069-D46E-D28DFB419C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31B15-12D1-5011-DCE4-92BEC896315D}"/>
              </a:ext>
            </a:extLst>
          </p:cNvPr>
          <p:cNvGrpSpPr/>
          <p:nvPr/>
        </p:nvGrpSpPr>
        <p:grpSpPr>
          <a:xfrm>
            <a:off x="1156957" y="470527"/>
            <a:ext cx="9402597" cy="5916946"/>
            <a:chOff x="1156957" y="470527"/>
            <a:chExt cx="9402597" cy="5916946"/>
          </a:xfrm>
        </p:grpSpPr>
        <p:pic>
          <p:nvPicPr>
            <p:cNvPr id="3" name="Picture 2" descr="A graph of different prices&#10;&#10;Description automatically generated with medium confidence">
              <a:extLst>
                <a:ext uri="{FF2B5EF4-FFF2-40B4-BE49-F238E27FC236}">
                  <a16:creationId xmlns:a16="http://schemas.microsoft.com/office/drawing/2014/main" id="{38E1448D-B045-259E-623A-2C4E516C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6957" y="470527"/>
              <a:ext cx="9402597" cy="591694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FF6155D-7F4C-FB82-325C-E385CF0644D0}"/>
                </a:ext>
              </a:extLst>
            </p:cNvPr>
            <p:cNvSpPr/>
            <p:nvPr/>
          </p:nvSpPr>
          <p:spPr>
            <a:xfrm>
              <a:off x="4828032" y="470527"/>
              <a:ext cx="2468880" cy="169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9671DD-F4AF-7DB5-47A2-5085F7DA332E}"/>
                </a:ext>
              </a:extLst>
            </p:cNvPr>
            <p:cNvSpPr/>
            <p:nvPr/>
          </p:nvSpPr>
          <p:spPr>
            <a:xfrm>
              <a:off x="4861560" y="2323711"/>
              <a:ext cx="2468880" cy="169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893A54-579C-767B-960D-532DE2A8C208}"/>
                </a:ext>
              </a:extLst>
            </p:cNvPr>
            <p:cNvSpPr/>
            <p:nvPr/>
          </p:nvSpPr>
          <p:spPr>
            <a:xfrm>
              <a:off x="4828032" y="4173847"/>
              <a:ext cx="2468880" cy="169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Google Shape;437;p67">
            <a:extLst>
              <a:ext uri="{FF2B5EF4-FFF2-40B4-BE49-F238E27FC236}">
                <a16:creationId xmlns:a16="http://schemas.microsoft.com/office/drawing/2014/main" id="{85D52056-FE9B-1849-6014-AE0DDA71E699}"/>
              </a:ext>
            </a:extLst>
          </p:cNvPr>
          <p:cNvSpPr txBox="1"/>
          <p:nvPr/>
        </p:nvSpPr>
        <p:spPr>
          <a:xfrm>
            <a:off x="3630717" y="308447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solidFill>
                  <a:srgbClr val="A7032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STOCK 1 &amp; INDEXES</a:t>
            </a:r>
          </a:p>
        </p:txBody>
      </p:sp>
      <p:sp>
        <p:nvSpPr>
          <p:cNvPr id="9" name="Google Shape;437;p67">
            <a:extLst>
              <a:ext uri="{FF2B5EF4-FFF2-40B4-BE49-F238E27FC236}">
                <a16:creationId xmlns:a16="http://schemas.microsoft.com/office/drawing/2014/main" id="{9594E278-40E0-62E6-0456-7CBFC6449D30}"/>
              </a:ext>
            </a:extLst>
          </p:cNvPr>
          <p:cNvSpPr txBox="1"/>
          <p:nvPr/>
        </p:nvSpPr>
        <p:spPr>
          <a:xfrm>
            <a:off x="3597189" y="2236186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solidFill>
                  <a:srgbClr val="A7032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STOCK 2 &amp; INDEXES</a:t>
            </a:r>
          </a:p>
        </p:txBody>
      </p:sp>
      <p:sp>
        <p:nvSpPr>
          <p:cNvPr id="10" name="Google Shape;437;p67">
            <a:extLst>
              <a:ext uri="{FF2B5EF4-FFF2-40B4-BE49-F238E27FC236}">
                <a16:creationId xmlns:a16="http://schemas.microsoft.com/office/drawing/2014/main" id="{ABF427BF-1644-339A-D820-BD54CC60D4D5}"/>
              </a:ext>
            </a:extLst>
          </p:cNvPr>
          <p:cNvSpPr txBox="1"/>
          <p:nvPr/>
        </p:nvSpPr>
        <p:spPr>
          <a:xfrm>
            <a:off x="3597189" y="4161150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solidFill>
                  <a:srgbClr val="A7032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STOCK 3 &amp; INDEXES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02A98D-844A-0440-1FCB-9AE6CD5096F0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6B9570D-B180-8E87-2B95-0FDE3529B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6" y="31084"/>
            <a:ext cx="11011747" cy="56560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SYNTHETIC STOCK DATA</a:t>
            </a:r>
          </a:p>
        </p:txBody>
      </p:sp>
    </p:spTree>
    <p:extLst>
      <p:ext uri="{BB962C8B-B14F-4D97-AF65-F5344CB8AC3E}">
        <p14:creationId xmlns:p14="http://schemas.microsoft.com/office/powerpoint/2010/main" val="1995150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3568-869F-7EA3-FD29-03C6C33A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11747" cy="56560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SYNTHETIC TWEET DATA</a:t>
            </a:r>
          </a:p>
        </p:txBody>
      </p:sp>
      <p:graphicFrame>
        <p:nvGraphicFramePr>
          <p:cNvPr id="40" name="Google Shape;567;p41">
            <a:extLst>
              <a:ext uri="{FF2B5EF4-FFF2-40B4-BE49-F238E27FC236}">
                <a16:creationId xmlns:a16="http://schemas.microsoft.com/office/drawing/2014/main" id="{D4AAFB20-3BEA-9E30-5A4A-F3F2845EA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793712"/>
              </p:ext>
            </p:extLst>
          </p:nvPr>
        </p:nvGraphicFramePr>
        <p:xfrm>
          <a:off x="1604579" y="1063474"/>
          <a:ext cx="8748821" cy="41753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1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3309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 sz="20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rPr>
                        <a:t>negative</a:t>
                      </a:r>
                    </a:p>
                  </a:txBody>
                  <a:tcPr marL="91425" marR="91425" marT="68575" marB="6857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 sz="20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rPr>
                        <a:t>  While facing </a:t>
                      </a:r>
                      <a:r>
                        <a:rPr lang="en-HK" sz="2000" b="0" kern="1200" dirty="0">
                          <a:solidFill>
                            <a:srgbClr val="A70323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rPr>
                        <a:t>competitive pressures</a:t>
                      </a:r>
                      <a:r>
                        <a:rPr lang="en-HK" sz="20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rPr>
                        <a:t>, we're taking steps to pivot our focus. It's a critical time. </a:t>
                      </a:r>
                      <a:r>
                        <a:rPr lang="en-HK" sz="2000" b="0" kern="1200" dirty="0">
                          <a:solidFill>
                            <a:srgbClr val="A70323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rPr>
                        <a:t>#</a:t>
                      </a:r>
                      <a:r>
                        <a:rPr lang="en-HK" sz="2000" b="0" kern="1200" dirty="0" err="1">
                          <a:solidFill>
                            <a:srgbClr val="A70323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rPr>
                        <a:t>CriticalTimes</a:t>
                      </a:r>
                      <a:endParaRPr lang="en-HK" sz="2000" b="0" kern="1200" dirty="0">
                        <a:solidFill>
                          <a:srgbClr val="A70323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Poppins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3208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 sz="20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rPr>
                        <a:t>positive </a:t>
                      </a: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 sz="20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rPr>
                        <a:t>   Breaking news: Our next-gen technology has </a:t>
                      </a:r>
                      <a:r>
                        <a:rPr lang="en-HK" sz="2000" b="0" kern="1200" dirty="0">
                          <a:solidFill>
                            <a:srgbClr val="A70323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rPr>
                        <a:t>revolutionized the industry </a:t>
                      </a:r>
                      <a:r>
                        <a:rPr lang="en-HK" sz="20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rPr>
                        <a:t>by setting new standards</a:t>
                      </a:r>
                      <a:r>
                        <a:rPr lang="en-HK" sz="2000" b="0" kern="1200" dirty="0">
                          <a:solidFill>
                            <a:srgbClr val="A70323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rPr>
                        <a:t>. #</a:t>
                      </a:r>
                      <a:r>
                        <a:rPr lang="en-HK" sz="2000" b="0" kern="1200" dirty="0" err="1">
                          <a:solidFill>
                            <a:srgbClr val="A70323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rPr>
                        <a:t>MarketLeader</a:t>
                      </a:r>
                      <a:endParaRPr lang="en-HK" sz="2000" b="0" kern="1200" dirty="0">
                        <a:solidFill>
                          <a:srgbClr val="A70323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Didact Gothic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805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HK" sz="20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Poppins"/>
                        </a:rPr>
                        <a:t>neutral</a:t>
                      </a:r>
                    </a:p>
                  </a:txBody>
                  <a:tcPr marL="91425" marR="91425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2000" b="0" kern="1200" dirty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rPr>
                        <a:t>   Tune in for our partnership announcement this week. Exciting updates to share! </a:t>
                      </a:r>
                      <a:r>
                        <a:rPr lang="en-HK" sz="2000" b="0" kern="1200" dirty="0">
                          <a:solidFill>
                            <a:srgbClr val="A70323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rPr>
                        <a:t>#</a:t>
                      </a:r>
                      <a:r>
                        <a:rPr lang="en-HK" sz="2000" b="0" kern="1200" dirty="0" err="1">
                          <a:solidFill>
                            <a:srgbClr val="A70323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Didact Gothic"/>
                        </a:rPr>
                        <a:t>CorporateUpdate</a:t>
                      </a:r>
                      <a:endParaRPr lang="en-HK" sz="2000" b="0" kern="1200" dirty="0">
                        <a:solidFill>
                          <a:srgbClr val="A70323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Didact Gothic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Google Shape;261;p24">
            <a:extLst>
              <a:ext uri="{FF2B5EF4-FFF2-40B4-BE49-F238E27FC236}">
                <a16:creationId xmlns:a16="http://schemas.microsoft.com/office/drawing/2014/main" id="{66603328-E22F-4FB5-0CE3-B5F541D87D11}"/>
              </a:ext>
            </a:extLst>
          </p:cNvPr>
          <p:cNvSpPr txBox="1"/>
          <p:nvPr/>
        </p:nvSpPr>
        <p:spPr>
          <a:xfrm>
            <a:off x="473115" y="5557140"/>
            <a:ext cx="11011747" cy="547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 algn="ctr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HK" sz="1400" b="0" i="0" u="none" strike="noStrik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The topics of each tweet consists of  products</a:t>
            </a:r>
            <a:r>
              <a:rPr lang="en-HK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Segoe UI" panose="020B0502040204020203" pitchFamily="34" charset="0"/>
              </a:rPr>
              <a:t>, </a:t>
            </a:r>
            <a:r>
              <a:rPr lang="en-HK" sz="1400" b="0" i="0" u="none" strike="noStrik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achievements, challenges</a:t>
            </a:r>
            <a:r>
              <a:rPr lang="en-HK" sz="1400" dirty="0">
                <a:latin typeface="Arial" panose="020B0604020202020204" pitchFamily="34" charset="0"/>
              </a:rPr>
              <a:t>, </a:t>
            </a:r>
            <a:r>
              <a:rPr lang="en-HK" sz="1400" b="0" i="0" u="none" strike="noStrik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strategies</a:t>
            </a:r>
            <a:r>
              <a:rPr lang="en-HK" sz="14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Segoe UI" panose="020B0502040204020203" pitchFamily="34" charset="0"/>
              </a:rPr>
              <a:t>, </a:t>
            </a:r>
            <a:r>
              <a:rPr lang="en-HK" sz="1400" b="0" i="0" u="none" strike="noStrik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updates, adjectives</a:t>
            </a:r>
            <a:r>
              <a:rPr lang="en-HK" sz="1400" dirty="0">
                <a:latin typeface="Arial" panose="020B0604020202020204" pitchFamily="34" charset="0"/>
              </a:rPr>
              <a:t>, </a:t>
            </a:r>
            <a:r>
              <a:rPr lang="en-HK" sz="1400" b="0" i="0" u="none" strike="noStrik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outcomes</a:t>
            </a:r>
            <a:r>
              <a:rPr lang="en-HK" sz="1400" dirty="0">
                <a:latin typeface="Arial" panose="020B0604020202020204" pitchFamily="34" charset="0"/>
              </a:rPr>
              <a:t>, </a:t>
            </a:r>
            <a:r>
              <a:rPr lang="en-HK" sz="1400" b="0" i="0" u="none" strike="noStrik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events</a:t>
            </a:r>
            <a:endParaRPr lang="en-HK" sz="1400" b="0" i="0" u="none" strike="noStrike" dirty="0">
              <a:effectLst/>
              <a:latin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05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07A088-2687-43AE-0667-6B075ABE0061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03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0C6345F7-6B09-F513-5305-2C1C9246D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60662"/>
            <a:ext cx="10094049" cy="493667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EDC40-1B0B-2069-D46E-D28DFB419C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person smiling with glasses&#10;&#10;Description automatically generated">
            <a:extLst>
              <a:ext uri="{FF2B5EF4-FFF2-40B4-BE49-F238E27FC236}">
                <a16:creationId xmlns:a16="http://schemas.microsoft.com/office/drawing/2014/main" id="{A63B360D-633D-56E4-1D06-C138056AD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125" y="2662735"/>
            <a:ext cx="884150" cy="1095848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D8C3BE8-5D25-D054-8885-EA818284D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326" y="4237598"/>
            <a:ext cx="838200" cy="10388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5CEEE2-F569-A6BC-886E-4AB4604594ED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erson in a garment&#10;&#10;Description automatically generated">
            <a:extLst>
              <a:ext uri="{FF2B5EF4-FFF2-40B4-BE49-F238E27FC236}">
                <a16:creationId xmlns:a16="http://schemas.microsoft.com/office/drawing/2014/main" id="{3761C8F6-41FC-77E5-EB7F-A66BAAB4D0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351" y="1020417"/>
            <a:ext cx="884150" cy="10958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4DCBBAE-3554-A0A0-61D1-D61586F3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011747" cy="56560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SENTIMENT AND FREQUENCY OF SYNTHETIC TWEET DATA</a:t>
            </a:r>
          </a:p>
        </p:txBody>
      </p:sp>
    </p:spTree>
    <p:extLst>
      <p:ext uri="{BB962C8B-B14F-4D97-AF65-F5344CB8AC3E}">
        <p14:creationId xmlns:p14="http://schemas.microsoft.com/office/powerpoint/2010/main" val="1328702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square with a white bird on it&#10;&#10;Description automatically generated">
            <a:extLst>
              <a:ext uri="{FF2B5EF4-FFF2-40B4-BE49-F238E27FC236}">
                <a16:creationId xmlns:a16="http://schemas.microsoft.com/office/drawing/2014/main" id="{353E406B-5DCC-4D63-4E97-56A8AD2C2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11BEB6-2D82-1B34-8D86-18C194CADBA7}"/>
              </a:ext>
            </a:extLst>
          </p:cNvPr>
          <p:cNvSpPr/>
          <p:nvPr/>
        </p:nvSpPr>
        <p:spPr>
          <a:xfrm>
            <a:off x="97315" y="0"/>
            <a:ext cx="12280179" cy="6858000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8EC1460E-6770-5466-E244-1C48FCF3C6C6}"/>
              </a:ext>
            </a:extLst>
          </p:cNvPr>
          <p:cNvSpPr txBox="1">
            <a:spLocks/>
          </p:cNvSpPr>
          <p:nvPr/>
        </p:nvSpPr>
        <p:spPr>
          <a:xfrm>
            <a:off x="762011" y="4112482"/>
            <a:ext cx="10823789" cy="3777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" i="1" dirty="0">
              <a:solidFill>
                <a:srgbClr val="82CEDF"/>
              </a:solidFill>
            </a:endParaRPr>
          </a:p>
        </p:txBody>
      </p:sp>
      <p:sp>
        <p:nvSpPr>
          <p:cNvPr id="8" name="Title 34">
            <a:extLst>
              <a:ext uri="{FF2B5EF4-FFF2-40B4-BE49-F238E27FC236}">
                <a16:creationId xmlns:a16="http://schemas.microsoft.com/office/drawing/2014/main" id="{1D60E755-FBCA-25D7-D14E-7B0229053796}"/>
              </a:ext>
            </a:extLst>
          </p:cNvPr>
          <p:cNvSpPr txBox="1">
            <a:spLocks/>
          </p:cNvSpPr>
          <p:nvPr/>
        </p:nvSpPr>
        <p:spPr>
          <a:xfrm>
            <a:off x="606195" y="1490060"/>
            <a:ext cx="10979605" cy="19389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kern="1200">
                <a:solidFill>
                  <a:schemeClr val="tx1"/>
                </a:solidFill>
                <a:latin typeface="Segoe UI" panose="020B0502040204020203" pitchFamily="34" charset="0"/>
                <a:ea typeface="Nirmala UI Semilight" panose="020B04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HK" sz="5400" dirty="0">
                <a:solidFill>
                  <a:schemeClr val="bg1"/>
                </a:solidFill>
                <a:latin typeface="Raleway" pitchFamily="2" charset="0"/>
              </a:rPr>
              <a:t> SYNTHETIC DATA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5BDBF-C6A9-5D9D-1EA6-EBFAAB0E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E985AA-0D05-28E2-E1EB-65EDB2B7E9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8099721"/>
              </p:ext>
            </p:extLst>
          </p:nvPr>
        </p:nvGraphicFramePr>
        <p:xfrm>
          <a:off x="621792" y="1536192"/>
          <a:ext cx="4977342" cy="3411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86689E0C-6878-54D7-03BA-8F04E3372DDB}"/>
              </a:ext>
            </a:extLst>
          </p:cNvPr>
          <p:cNvSpPr txBox="1">
            <a:spLocks/>
          </p:cNvSpPr>
          <p:nvPr/>
        </p:nvSpPr>
        <p:spPr>
          <a:xfrm>
            <a:off x="457200" y="38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14407C"/>
                </a:solidFill>
              </a:rPr>
              <a:t>LOSS CHART SYNTHETIC DATA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0B9A96D-66ED-010C-F811-9E09A4BC1B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4022589"/>
              </p:ext>
            </p:extLst>
          </p:nvPr>
        </p:nvGraphicFramePr>
        <p:xfrm>
          <a:off x="5975350" y="1747381"/>
          <a:ext cx="52705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9198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9"/>
    </mc:Choice>
    <mc:Fallback xmlns="">
      <p:transition spd="slow" advTm="1335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D56AD-B391-6BC0-EAAD-63C2371B0288}"/>
              </a:ext>
            </a:extLst>
          </p:cNvPr>
          <p:cNvSpPr txBox="1">
            <a:spLocks/>
          </p:cNvSpPr>
          <p:nvPr/>
        </p:nvSpPr>
        <p:spPr>
          <a:xfrm>
            <a:off x="-2279650" y="-3416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14407C"/>
                </a:solidFill>
              </a:rPr>
              <a:t>LOOKING AT CERTAIN TIMEFRAMES </a:t>
            </a:r>
          </a:p>
        </p:txBody>
      </p:sp>
      <p:sp>
        <p:nvSpPr>
          <p:cNvPr id="3" name="Google Shape;520;p73">
            <a:extLst>
              <a:ext uri="{FF2B5EF4-FFF2-40B4-BE49-F238E27FC236}">
                <a16:creationId xmlns:a16="http://schemas.microsoft.com/office/drawing/2014/main" id="{AB1EE8EF-8181-F910-D1C7-ECBE83852B5D}"/>
              </a:ext>
            </a:extLst>
          </p:cNvPr>
          <p:cNvSpPr/>
          <p:nvPr/>
        </p:nvSpPr>
        <p:spPr>
          <a:xfrm>
            <a:off x="1348760" y="2892094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TEXT </a:t>
            </a:r>
          </a:p>
        </p:txBody>
      </p:sp>
      <p:sp>
        <p:nvSpPr>
          <p:cNvPr id="5" name="Google Shape;520;p73">
            <a:extLst>
              <a:ext uri="{FF2B5EF4-FFF2-40B4-BE49-F238E27FC236}">
                <a16:creationId xmlns:a16="http://schemas.microsoft.com/office/drawing/2014/main" id="{14254730-3F0C-CA75-9142-E1D1D5E774FD}"/>
              </a:ext>
            </a:extLst>
          </p:cNvPr>
          <p:cNvSpPr/>
          <p:nvPr/>
        </p:nvSpPr>
        <p:spPr>
          <a:xfrm>
            <a:off x="7086600" y="2892094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WITHOUT TEXT</a:t>
            </a:r>
          </a:p>
        </p:txBody>
      </p:sp>
      <p:pic>
        <p:nvPicPr>
          <p:cNvPr id="7" name="Picture 6" descr="A graph showing the stock indexes&#10;&#10;Description automatically generated">
            <a:extLst>
              <a:ext uri="{FF2B5EF4-FFF2-40B4-BE49-F238E27FC236}">
                <a16:creationId xmlns:a16="http://schemas.microsoft.com/office/drawing/2014/main" id="{00BCC562-07C1-C0F7-845E-D6D19B578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0"/>
          <a:stretch/>
        </p:blipFill>
        <p:spPr>
          <a:xfrm>
            <a:off x="1720850" y="935476"/>
            <a:ext cx="7772400" cy="137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154BAD-30C8-09DE-6736-3B00AEE0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0" y="2261039"/>
            <a:ext cx="7772400" cy="3146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2F40EF-8607-16F8-F77B-05C3655B7A61}"/>
              </a:ext>
            </a:extLst>
          </p:cNvPr>
          <p:cNvSpPr/>
          <p:nvPr/>
        </p:nvSpPr>
        <p:spPr>
          <a:xfrm>
            <a:off x="7086600" y="935476"/>
            <a:ext cx="787400" cy="1210824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aph with a line&#10;&#10;Description automatically generated">
            <a:extLst>
              <a:ext uri="{FF2B5EF4-FFF2-40B4-BE49-F238E27FC236}">
                <a16:creationId xmlns:a16="http://schemas.microsoft.com/office/drawing/2014/main" id="{A7B98C15-BF58-DA3E-43E4-C795D73E8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6"/>
          <a:stretch/>
        </p:blipFill>
        <p:spPr>
          <a:xfrm>
            <a:off x="521208" y="3271799"/>
            <a:ext cx="5321565" cy="2650724"/>
          </a:xfrm>
          <a:prstGeom prst="rect">
            <a:avLst/>
          </a:prstGeom>
        </p:spPr>
      </p:pic>
      <p:pic>
        <p:nvPicPr>
          <p:cNvPr id="20" name="Picture 19" descr="A graph with a line and a pink line&#10;&#10;Description automatically generated">
            <a:extLst>
              <a:ext uri="{FF2B5EF4-FFF2-40B4-BE49-F238E27FC236}">
                <a16:creationId xmlns:a16="http://schemas.microsoft.com/office/drawing/2014/main" id="{9AD92471-253C-3D2A-509F-3519F675C5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42"/>
          <a:stretch/>
        </p:blipFill>
        <p:spPr>
          <a:xfrm>
            <a:off x="6005851" y="3283736"/>
            <a:ext cx="5357762" cy="2638787"/>
          </a:xfrm>
          <a:prstGeom prst="rect">
            <a:avLst/>
          </a:prstGeom>
        </p:spPr>
      </p:pic>
      <p:sp>
        <p:nvSpPr>
          <p:cNvPr id="21" name="Google Shape;437;p67">
            <a:extLst>
              <a:ext uri="{FF2B5EF4-FFF2-40B4-BE49-F238E27FC236}">
                <a16:creationId xmlns:a16="http://schemas.microsoft.com/office/drawing/2014/main" id="{EEC89E9B-4BB4-7B85-D500-AADFBB74E160}"/>
              </a:ext>
            </a:extLst>
          </p:cNvPr>
          <p:cNvSpPr txBox="1"/>
          <p:nvPr/>
        </p:nvSpPr>
        <p:spPr>
          <a:xfrm>
            <a:off x="3332267" y="658517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solidFill>
                  <a:srgbClr val="A7032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STOCK 1 &amp; INDEXES</a:t>
            </a:r>
          </a:p>
        </p:txBody>
      </p:sp>
    </p:spTree>
    <p:extLst>
      <p:ext uri="{BB962C8B-B14F-4D97-AF65-F5344CB8AC3E}">
        <p14:creationId xmlns:p14="http://schemas.microsoft.com/office/powerpoint/2010/main" val="163869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9"/>
    </mc:Choice>
    <mc:Fallback xmlns="">
      <p:transition spd="slow" advTm="1335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39</a:t>
            </a:fld>
            <a:endParaRPr lang="en-US"/>
          </a:p>
        </p:txBody>
      </p:sp>
      <p:sp>
        <p:nvSpPr>
          <p:cNvPr id="3" name="Google Shape;520;p73">
            <a:extLst>
              <a:ext uri="{FF2B5EF4-FFF2-40B4-BE49-F238E27FC236}">
                <a16:creationId xmlns:a16="http://schemas.microsoft.com/office/drawing/2014/main" id="{AB1EE8EF-8181-F910-D1C7-ECBE83852B5D}"/>
              </a:ext>
            </a:extLst>
          </p:cNvPr>
          <p:cNvSpPr/>
          <p:nvPr/>
        </p:nvSpPr>
        <p:spPr>
          <a:xfrm>
            <a:off x="1348760" y="2918651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TEXT </a:t>
            </a:r>
          </a:p>
        </p:txBody>
      </p:sp>
      <p:sp>
        <p:nvSpPr>
          <p:cNvPr id="5" name="Google Shape;520;p73">
            <a:extLst>
              <a:ext uri="{FF2B5EF4-FFF2-40B4-BE49-F238E27FC236}">
                <a16:creationId xmlns:a16="http://schemas.microsoft.com/office/drawing/2014/main" id="{14254730-3F0C-CA75-9142-E1D1D5E774FD}"/>
              </a:ext>
            </a:extLst>
          </p:cNvPr>
          <p:cNvSpPr/>
          <p:nvPr/>
        </p:nvSpPr>
        <p:spPr>
          <a:xfrm>
            <a:off x="6852071" y="2918651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WITHOUT 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BEB5F5-E52A-6BE0-11A7-BE1F7F49C5E9}"/>
              </a:ext>
            </a:extLst>
          </p:cNvPr>
          <p:cNvGrpSpPr/>
          <p:nvPr/>
        </p:nvGrpSpPr>
        <p:grpSpPr>
          <a:xfrm>
            <a:off x="1659611" y="955753"/>
            <a:ext cx="7772400" cy="3522094"/>
            <a:chOff x="1587434" y="929053"/>
            <a:chExt cx="7636789" cy="3414347"/>
          </a:xfrm>
        </p:grpSpPr>
        <p:pic>
          <p:nvPicPr>
            <p:cNvPr id="8" name="Picture 7" descr="A graph of different prices&#10;&#10;Description automatically generated with medium confidence">
              <a:extLst>
                <a:ext uri="{FF2B5EF4-FFF2-40B4-BE49-F238E27FC236}">
                  <a16:creationId xmlns:a16="http://schemas.microsoft.com/office/drawing/2014/main" id="{73DE2302-3418-398E-4C19-EC69C1E8F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185" b="37411"/>
            <a:stretch/>
          </p:blipFill>
          <p:spPr>
            <a:xfrm>
              <a:off x="1587434" y="929053"/>
              <a:ext cx="7636789" cy="136497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413E19-A45A-DC8C-504A-C4AADE443609}"/>
                </a:ext>
              </a:extLst>
            </p:cNvPr>
            <p:cNvSpPr/>
            <p:nvPr/>
          </p:nvSpPr>
          <p:spPr>
            <a:xfrm>
              <a:off x="4861560" y="2323711"/>
              <a:ext cx="2468880" cy="169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E46F34-B2B7-6050-E468-17F38231878D}"/>
                </a:ext>
              </a:extLst>
            </p:cNvPr>
            <p:cNvSpPr/>
            <p:nvPr/>
          </p:nvSpPr>
          <p:spPr>
            <a:xfrm>
              <a:off x="4828032" y="4173847"/>
              <a:ext cx="2468880" cy="169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6154BAD-30C8-09DE-6736-3B00AEE0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0" y="2261039"/>
            <a:ext cx="7772400" cy="3146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39B400-760A-EE1D-75E2-8E788791B483}"/>
              </a:ext>
            </a:extLst>
          </p:cNvPr>
          <p:cNvSpPr/>
          <p:nvPr/>
        </p:nvSpPr>
        <p:spPr>
          <a:xfrm>
            <a:off x="8026400" y="1060944"/>
            <a:ext cx="787400" cy="1210824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aph with a line&#10;&#10;Description automatically generated">
            <a:extLst>
              <a:ext uri="{FF2B5EF4-FFF2-40B4-BE49-F238E27FC236}">
                <a16:creationId xmlns:a16="http://schemas.microsoft.com/office/drawing/2014/main" id="{C102B62E-6FBB-2295-5B1C-00EEA3505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55"/>
          <a:stretch/>
        </p:blipFill>
        <p:spPr>
          <a:xfrm>
            <a:off x="332339" y="3268648"/>
            <a:ext cx="5549900" cy="2818796"/>
          </a:xfrm>
          <a:prstGeom prst="rect">
            <a:avLst/>
          </a:prstGeom>
        </p:spPr>
      </p:pic>
      <p:pic>
        <p:nvPicPr>
          <p:cNvPr id="19" name="Picture 18" descr="A graph with a line and a purple line&#10;&#10;Description automatically generated">
            <a:extLst>
              <a:ext uri="{FF2B5EF4-FFF2-40B4-BE49-F238E27FC236}">
                <a16:creationId xmlns:a16="http://schemas.microsoft.com/office/drawing/2014/main" id="{B163FF22-1AEF-9A7E-DB35-41A5060910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765"/>
          <a:stretch/>
        </p:blipFill>
        <p:spPr>
          <a:xfrm>
            <a:off x="5797550" y="3268649"/>
            <a:ext cx="5433155" cy="2818796"/>
          </a:xfrm>
          <a:prstGeom prst="rect">
            <a:avLst/>
          </a:prstGeom>
        </p:spPr>
      </p:pic>
      <p:sp>
        <p:nvSpPr>
          <p:cNvPr id="21" name="Google Shape;437;p67">
            <a:extLst>
              <a:ext uri="{FF2B5EF4-FFF2-40B4-BE49-F238E27FC236}">
                <a16:creationId xmlns:a16="http://schemas.microsoft.com/office/drawing/2014/main" id="{FFA2D43C-357B-7290-5BC3-E74D003AF1F7}"/>
              </a:ext>
            </a:extLst>
          </p:cNvPr>
          <p:cNvSpPr txBox="1"/>
          <p:nvPr/>
        </p:nvSpPr>
        <p:spPr>
          <a:xfrm>
            <a:off x="3332267" y="658517"/>
            <a:ext cx="49305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dirty="0">
                <a:solidFill>
                  <a:srgbClr val="A7032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  <a:sym typeface="Times New Roman"/>
              </a:rPr>
              <a:t>STOCK 2 &amp; INDEXES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AE64361-6705-7D25-EE7A-BCE499AFC3BA}"/>
              </a:ext>
            </a:extLst>
          </p:cNvPr>
          <p:cNvSpPr txBox="1">
            <a:spLocks/>
          </p:cNvSpPr>
          <p:nvPr/>
        </p:nvSpPr>
        <p:spPr>
          <a:xfrm>
            <a:off x="-2279650" y="-3416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14407C"/>
                </a:solidFill>
              </a:rPr>
              <a:t>LOOKING AT CERTAIN TIMEFRAMES </a:t>
            </a:r>
          </a:p>
        </p:txBody>
      </p:sp>
    </p:spTree>
    <p:extLst>
      <p:ext uri="{BB962C8B-B14F-4D97-AF65-F5344CB8AC3E}">
        <p14:creationId xmlns:p14="http://schemas.microsoft.com/office/powerpoint/2010/main" val="10690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9"/>
    </mc:Choice>
    <mc:Fallback xmlns="">
      <p:transition spd="slow" advTm="133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97121-1926-21D7-B47E-738491AB32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DBEF3-9E08-7F38-763F-8D23A8EA15D1}"/>
              </a:ext>
            </a:extLst>
          </p:cNvPr>
          <p:cNvSpPr txBox="1"/>
          <p:nvPr/>
        </p:nvSpPr>
        <p:spPr>
          <a:xfrm>
            <a:off x="862012" y="6440658"/>
            <a:ext cx="2320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Yahoo Finance, Matplotlib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F2F34-F68C-0B48-B334-4CA37ACBF456}"/>
              </a:ext>
            </a:extLst>
          </p:cNvPr>
          <p:cNvSpPr txBox="1"/>
          <p:nvPr/>
        </p:nvSpPr>
        <p:spPr>
          <a:xfrm>
            <a:off x="4804224" y="6150170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9F3CE-567B-43F2-5F08-530E92CAE340}"/>
              </a:ext>
            </a:extLst>
          </p:cNvPr>
          <p:cNvSpPr txBox="1"/>
          <p:nvPr/>
        </p:nvSpPr>
        <p:spPr>
          <a:xfrm rot="16200000">
            <a:off x="89485" y="2952529"/>
            <a:ext cx="31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Normalised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 Change </a:t>
            </a:r>
          </a:p>
        </p:txBody>
      </p:sp>
      <p:pic>
        <p:nvPicPr>
          <p:cNvPr id="4" name="Picture 3" descr="A line graph with numbers and a line of a graph&#10;&#10;Description automatically generated with medium confidence">
            <a:extLst>
              <a:ext uri="{FF2B5EF4-FFF2-40B4-BE49-F238E27FC236}">
                <a16:creationId xmlns:a16="http://schemas.microsoft.com/office/drawing/2014/main" id="{8A94D5D7-C15B-9477-0C84-1589D6AD3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385" y="890434"/>
            <a:ext cx="7858035" cy="52386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1E7859D-B96C-BDB0-293E-DCDD4D472A7E}"/>
              </a:ext>
            </a:extLst>
          </p:cNvPr>
          <p:cNvSpPr txBox="1">
            <a:spLocks/>
          </p:cNvSpPr>
          <p:nvPr/>
        </p:nvSpPr>
        <p:spPr>
          <a:xfrm>
            <a:off x="239899" y="-200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RELEVEANCE</a:t>
            </a:r>
          </a:p>
        </p:txBody>
      </p:sp>
    </p:spTree>
    <p:extLst>
      <p:ext uri="{BB962C8B-B14F-4D97-AF65-F5344CB8AC3E}">
        <p14:creationId xmlns:p14="http://schemas.microsoft.com/office/powerpoint/2010/main" val="11308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square with a white bird on it&#10;&#10;Description automatically generated">
            <a:extLst>
              <a:ext uri="{FF2B5EF4-FFF2-40B4-BE49-F238E27FC236}">
                <a16:creationId xmlns:a16="http://schemas.microsoft.com/office/drawing/2014/main" id="{353E406B-5DCC-4D63-4E97-56A8AD2C2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11BEB6-2D82-1B34-8D86-18C194CADBA7}"/>
              </a:ext>
            </a:extLst>
          </p:cNvPr>
          <p:cNvSpPr/>
          <p:nvPr/>
        </p:nvSpPr>
        <p:spPr>
          <a:xfrm>
            <a:off x="33815" y="0"/>
            <a:ext cx="12280179" cy="6858000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8EC1460E-6770-5466-E244-1C48FCF3C6C6}"/>
              </a:ext>
            </a:extLst>
          </p:cNvPr>
          <p:cNvSpPr txBox="1">
            <a:spLocks/>
          </p:cNvSpPr>
          <p:nvPr/>
        </p:nvSpPr>
        <p:spPr>
          <a:xfrm>
            <a:off x="762011" y="4112482"/>
            <a:ext cx="10823789" cy="3777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" i="1" dirty="0">
              <a:solidFill>
                <a:srgbClr val="82CEDF"/>
              </a:solidFill>
            </a:endParaRPr>
          </a:p>
        </p:txBody>
      </p:sp>
      <p:sp>
        <p:nvSpPr>
          <p:cNvPr id="8" name="Title 34">
            <a:extLst>
              <a:ext uri="{FF2B5EF4-FFF2-40B4-BE49-F238E27FC236}">
                <a16:creationId xmlns:a16="http://schemas.microsoft.com/office/drawing/2014/main" id="{1D60E755-FBCA-25D7-D14E-7B0229053796}"/>
              </a:ext>
            </a:extLst>
          </p:cNvPr>
          <p:cNvSpPr txBox="1">
            <a:spLocks/>
          </p:cNvSpPr>
          <p:nvPr/>
        </p:nvSpPr>
        <p:spPr>
          <a:xfrm>
            <a:off x="606195" y="1490060"/>
            <a:ext cx="10979605" cy="19389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kern="1200">
                <a:solidFill>
                  <a:schemeClr val="tx1"/>
                </a:solidFill>
                <a:latin typeface="Segoe UI" panose="020B0502040204020203" pitchFamily="34" charset="0"/>
                <a:ea typeface="Nirmala UI Semilight" panose="020B04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HK" sz="5400" dirty="0">
                <a:solidFill>
                  <a:schemeClr val="bg1"/>
                </a:solidFill>
                <a:latin typeface="Raleway" pitchFamily="2" charset="0"/>
              </a:rPr>
              <a:t>REAL CASE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5BDBF-C6A9-5D9D-1EA6-EBFAAB0E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04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41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DEE12-DA4A-99D7-E828-6AAEE6B71A91}"/>
              </a:ext>
            </a:extLst>
          </p:cNvPr>
          <p:cNvSpPr txBox="1"/>
          <p:nvPr/>
        </p:nvSpPr>
        <p:spPr>
          <a:xfrm>
            <a:off x="885076" y="6408107"/>
            <a:ext cx="1338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Statista (2024)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48EF93-C002-944E-906D-D3C36557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61" y="3590098"/>
            <a:ext cx="5459392" cy="20749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7F3D2F-C278-E4B2-5D58-7C2F0681EDBF}"/>
              </a:ext>
            </a:extLst>
          </p:cNvPr>
          <p:cNvSpPr txBox="1"/>
          <p:nvPr/>
        </p:nvSpPr>
        <p:spPr>
          <a:xfrm>
            <a:off x="579437" y="385071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TESLA (TSL)</a:t>
            </a:r>
          </a:p>
        </p:txBody>
      </p:sp>
      <p:cxnSp>
        <p:nvCxnSpPr>
          <p:cNvPr id="27" name="Google Shape;432;p67">
            <a:extLst>
              <a:ext uri="{FF2B5EF4-FFF2-40B4-BE49-F238E27FC236}">
                <a16:creationId xmlns:a16="http://schemas.microsoft.com/office/drawing/2014/main" id="{04912E3C-2899-FE90-3991-A998416E3C70}"/>
              </a:ext>
            </a:extLst>
          </p:cNvPr>
          <p:cNvCxnSpPr>
            <a:cxnSpLocks/>
          </p:cNvCxnSpPr>
          <p:nvPr/>
        </p:nvCxnSpPr>
        <p:spPr>
          <a:xfrm>
            <a:off x="579437" y="834887"/>
            <a:ext cx="5185259" cy="0"/>
          </a:xfrm>
          <a:prstGeom prst="straightConnector1">
            <a:avLst/>
          </a:prstGeom>
          <a:noFill/>
          <a:ln w="12700" cap="flat" cmpd="sng">
            <a:solidFill>
              <a:srgbClr val="14407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464ABB72-E4BC-8390-5544-E158BACB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6" y="385071"/>
            <a:ext cx="2946400" cy="5397500"/>
          </a:xfrm>
          <a:prstGeom prst="rect">
            <a:avLst/>
          </a:prstGeom>
        </p:spPr>
      </p:pic>
      <p:pic>
        <p:nvPicPr>
          <p:cNvPr id="4" name="Picture 3" descr="A graph of a stock market&#10;&#10;Description automatically generated">
            <a:extLst>
              <a:ext uri="{FF2B5EF4-FFF2-40B4-BE49-F238E27FC236}">
                <a16:creationId xmlns:a16="http://schemas.microsoft.com/office/drawing/2014/main" id="{3E02A249-D4A4-6F5A-08B1-06A935B7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8" y="995985"/>
            <a:ext cx="5351162" cy="25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1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0AED8-ED54-B2F8-1A0E-D48520619B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628C3-8EA0-3542-4143-C63FDBF2AAD2}"/>
              </a:ext>
            </a:extLst>
          </p:cNvPr>
          <p:cNvSpPr txBox="1"/>
          <p:nvPr/>
        </p:nvSpPr>
        <p:spPr>
          <a:xfrm>
            <a:off x="423724" y="31985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TESLA</a:t>
            </a:r>
          </a:p>
        </p:txBody>
      </p:sp>
      <p:pic>
        <p:nvPicPr>
          <p:cNvPr id="14" name="Picture 13" descr="A graph of a stock market&#10;&#10;Description automatically generated">
            <a:extLst>
              <a:ext uri="{FF2B5EF4-FFF2-40B4-BE49-F238E27FC236}">
                <a16:creationId xmlns:a16="http://schemas.microsoft.com/office/drawing/2014/main" id="{0FA97435-B8A4-0C81-351A-6E3AC3F3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24" y="697592"/>
            <a:ext cx="10781832" cy="53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74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43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DEE12-DA4A-99D7-E828-6AAEE6B71A91}"/>
              </a:ext>
            </a:extLst>
          </p:cNvPr>
          <p:cNvSpPr txBox="1"/>
          <p:nvPr/>
        </p:nvSpPr>
        <p:spPr>
          <a:xfrm>
            <a:off x="885076" y="6408107"/>
            <a:ext cx="1338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Statista (2024)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9A4196-E816-0B46-3C0B-ABCAC57A7996}"/>
              </a:ext>
            </a:extLst>
          </p:cNvPr>
          <p:cNvCxnSpPr/>
          <p:nvPr/>
        </p:nvCxnSpPr>
        <p:spPr>
          <a:xfrm>
            <a:off x="4495844" y="6460062"/>
            <a:ext cx="561109" cy="0"/>
          </a:xfrm>
          <a:prstGeom prst="line">
            <a:avLst/>
          </a:prstGeom>
          <a:ln>
            <a:solidFill>
              <a:srgbClr val="3BAB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57F3D2F-C278-E4B2-5D58-7C2F0681EDBF}"/>
              </a:ext>
            </a:extLst>
          </p:cNvPr>
          <p:cNvSpPr txBox="1"/>
          <p:nvPr/>
        </p:nvSpPr>
        <p:spPr>
          <a:xfrm>
            <a:off x="579437" y="385071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APPLE (AAPL)</a:t>
            </a:r>
            <a:endParaRPr lang="en-US" b="1" dirty="0"/>
          </a:p>
        </p:txBody>
      </p:sp>
      <p:cxnSp>
        <p:nvCxnSpPr>
          <p:cNvPr id="27" name="Google Shape;432;p67">
            <a:extLst>
              <a:ext uri="{FF2B5EF4-FFF2-40B4-BE49-F238E27FC236}">
                <a16:creationId xmlns:a16="http://schemas.microsoft.com/office/drawing/2014/main" id="{04912E3C-2899-FE90-3991-A998416E3C70}"/>
              </a:ext>
            </a:extLst>
          </p:cNvPr>
          <p:cNvCxnSpPr>
            <a:cxnSpLocks/>
          </p:cNvCxnSpPr>
          <p:nvPr/>
        </p:nvCxnSpPr>
        <p:spPr>
          <a:xfrm>
            <a:off x="579437" y="834887"/>
            <a:ext cx="5185259" cy="0"/>
          </a:xfrm>
          <a:prstGeom prst="straightConnector1">
            <a:avLst/>
          </a:prstGeom>
          <a:noFill/>
          <a:ln w="12700" cap="flat" cmpd="sng">
            <a:solidFill>
              <a:srgbClr val="14407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9C415658-69E0-D30E-A2F9-D8E76A9B3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4127415"/>
            <a:ext cx="6007374" cy="1357371"/>
          </a:xfrm>
          <a:prstGeom prst="rect">
            <a:avLst/>
          </a:prstGeom>
        </p:spPr>
      </p:pic>
      <p:pic>
        <p:nvPicPr>
          <p:cNvPr id="6" name="Picture 5" descr="A screenshot of a document&#10;&#10;Description automatically generated">
            <a:extLst>
              <a:ext uri="{FF2B5EF4-FFF2-40B4-BE49-F238E27FC236}">
                <a16:creationId xmlns:a16="http://schemas.microsoft.com/office/drawing/2014/main" id="{3F11738F-0145-6E20-888F-DBA81CFB1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152" y="569738"/>
            <a:ext cx="2946400" cy="539750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E6E5BB2-952C-CE13-01C7-81F363D41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37" y="1056395"/>
            <a:ext cx="5897563" cy="2797428"/>
          </a:xfrm>
          <a:prstGeom prst="rect">
            <a:avLst/>
          </a:prstGeom>
        </p:spPr>
      </p:pic>
      <p:pic>
        <p:nvPicPr>
          <p:cNvPr id="9" name="Picture 8" descr="A graph of a stock market&#10;&#10;Description automatically generated">
            <a:extLst>
              <a:ext uri="{FF2B5EF4-FFF2-40B4-BE49-F238E27FC236}">
                <a16:creationId xmlns:a16="http://schemas.microsoft.com/office/drawing/2014/main" id="{C872B1E6-769F-927E-1714-6F8641B699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783"/>
          <a:stretch/>
        </p:blipFill>
        <p:spPr>
          <a:xfrm>
            <a:off x="477837" y="3784077"/>
            <a:ext cx="5897564" cy="2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72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B7C21-B4B8-B796-6103-2BBC5B3DC8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of stock prices&#10;&#10;Description automatically generated">
            <a:extLst>
              <a:ext uri="{FF2B5EF4-FFF2-40B4-BE49-F238E27FC236}">
                <a16:creationId xmlns:a16="http://schemas.microsoft.com/office/drawing/2014/main" id="{A555779E-1B54-BC74-8899-4F412B3A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61" y="558800"/>
            <a:ext cx="10753278" cy="5376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57F774-A844-799F-DDA2-C047463EA8FC}"/>
              </a:ext>
            </a:extLst>
          </p:cNvPr>
          <p:cNvSpPr txBox="1"/>
          <p:nvPr/>
        </p:nvSpPr>
        <p:spPr>
          <a:xfrm>
            <a:off x="423724" y="31985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1969226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0330447-402E-D7B5-7BEE-DEA43DB5ED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8037206"/>
              </p:ext>
            </p:extLst>
          </p:nvPr>
        </p:nvGraphicFramePr>
        <p:xfrm>
          <a:off x="744220" y="1856856"/>
          <a:ext cx="5029200" cy="2996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2F512BA5-4E3D-D358-8645-48DC6BA155FE}"/>
              </a:ext>
            </a:extLst>
          </p:cNvPr>
          <p:cNvSpPr txBox="1">
            <a:spLocks/>
          </p:cNvSpPr>
          <p:nvPr/>
        </p:nvSpPr>
        <p:spPr>
          <a:xfrm>
            <a:off x="457200" y="38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14407C"/>
                </a:solidFill>
              </a:rPr>
              <a:t>LOSS CHART  REAL DATA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B817EE9-DD25-D9DC-91DE-C5F52246FC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2136007"/>
              </p:ext>
            </p:extLst>
          </p:nvPr>
        </p:nvGraphicFramePr>
        <p:xfrm>
          <a:off x="6418582" y="1816100"/>
          <a:ext cx="4978400" cy="322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665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9"/>
    </mc:Choice>
    <mc:Fallback xmlns="">
      <p:transition spd="slow" advTm="13359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1934F-3BD6-4683-91F4-16CD5A9F964A}" type="slidenum">
              <a:rPr lang="en-US" smtClean="0"/>
              <a:t>46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D56AD-B391-6BC0-EAAD-63C2371B0288}"/>
              </a:ext>
            </a:extLst>
          </p:cNvPr>
          <p:cNvSpPr txBox="1">
            <a:spLocks/>
          </p:cNvSpPr>
          <p:nvPr/>
        </p:nvSpPr>
        <p:spPr>
          <a:xfrm>
            <a:off x="-217805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14407C"/>
                </a:solidFill>
              </a:rPr>
              <a:t>COMPARISON TO BASELINE MODEL</a:t>
            </a:r>
          </a:p>
        </p:txBody>
      </p:sp>
      <p:sp>
        <p:nvSpPr>
          <p:cNvPr id="3" name="Google Shape;520;p73">
            <a:extLst>
              <a:ext uri="{FF2B5EF4-FFF2-40B4-BE49-F238E27FC236}">
                <a16:creationId xmlns:a16="http://schemas.microsoft.com/office/drawing/2014/main" id="{AB1EE8EF-8181-F910-D1C7-ECBE83852B5D}"/>
              </a:ext>
            </a:extLst>
          </p:cNvPr>
          <p:cNvSpPr/>
          <p:nvPr/>
        </p:nvSpPr>
        <p:spPr>
          <a:xfrm>
            <a:off x="1423461" y="1256501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SYNTHETIC DATA</a:t>
            </a:r>
          </a:p>
        </p:txBody>
      </p:sp>
      <p:sp>
        <p:nvSpPr>
          <p:cNvPr id="5" name="Google Shape;520;p73">
            <a:extLst>
              <a:ext uri="{FF2B5EF4-FFF2-40B4-BE49-F238E27FC236}">
                <a16:creationId xmlns:a16="http://schemas.microsoft.com/office/drawing/2014/main" id="{14254730-3F0C-CA75-9142-E1D1D5E774FD}"/>
              </a:ext>
            </a:extLst>
          </p:cNvPr>
          <p:cNvSpPr/>
          <p:nvPr/>
        </p:nvSpPr>
        <p:spPr>
          <a:xfrm>
            <a:off x="6783501" y="1201795"/>
            <a:ext cx="3517058" cy="276168"/>
          </a:xfrm>
          <a:prstGeom prst="rect">
            <a:avLst/>
          </a:prstGeom>
          <a:solidFill>
            <a:srgbClr val="14407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REAL DATA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815BEB5-EA01-1A78-ED87-C52C273B6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4739940"/>
              </p:ext>
            </p:extLst>
          </p:nvPr>
        </p:nvGraphicFramePr>
        <p:xfrm>
          <a:off x="6418582" y="1816100"/>
          <a:ext cx="4978400" cy="322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908B63F-D25B-C2CC-20DF-D576A6FA8D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5376473"/>
              </p:ext>
            </p:extLst>
          </p:nvPr>
        </p:nvGraphicFramePr>
        <p:xfrm>
          <a:off x="795018" y="1816100"/>
          <a:ext cx="52705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452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9"/>
    </mc:Choice>
    <mc:Fallback xmlns="">
      <p:transition spd="slow" advTm="1335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644D-194B-8EBF-7B3F-793892FBB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263" y="2892651"/>
            <a:ext cx="9199372" cy="4351338"/>
          </a:xfrm>
        </p:spPr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HK" sz="3600" b="1" dirty="0">
                <a:solidFill>
                  <a:srgbClr val="1440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Hashtag #TESLA </a:t>
            </a:r>
            <a:r>
              <a:rPr lang="en-HK" sz="3600" dirty="0">
                <a:solidFill>
                  <a:srgbClr val="1440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HK" sz="3600" b="1" dirty="0">
                <a:solidFill>
                  <a:srgbClr val="1440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ID: Elon Musk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0F5AD-E832-8D2C-6CB5-B75AF9F07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4136F3-B5A3-2154-A637-254501BE8262}"/>
              </a:ext>
            </a:extLst>
          </p:cNvPr>
          <p:cNvSpPr txBox="1">
            <a:spLocks/>
          </p:cNvSpPr>
          <p:nvPr/>
        </p:nvSpPr>
        <p:spPr>
          <a:xfrm>
            <a:off x="185035" y="-2359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4407C"/>
                </a:solidFill>
              </a:rPr>
              <a:t>RESEARCH INSIGHT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EB810-5572-E36D-69A6-D19F41F61901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5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644D-194B-8EBF-7B3F-793892FBB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253331"/>
            <a:ext cx="9199372" cy="4351338"/>
          </a:xfrm>
        </p:spPr>
        <p:txBody>
          <a:bodyPr>
            <a:normAutofit/>
          </a:bodyPr>
          <a:lstStyle/>
          <a:p>
            <a:pPr fontAlgn="t"/>
            <a:r>
              <a:rPr lang="en-HK" sz="3600" b="1" dirty="0">
                <a:solidFill>
                  <a:srgbClr val="1440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FINANCE</a:t>
            </a:r>
          </a:p>
          <a:p>
            <a:pPr lvl="1" fontAlgn="t"/>
            <a:r>
              <a:rPr lang="en-HK" sz="1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 MORE STOCK FEATURE </a:t>
            </a:r>
          </a:p>
          <a:p>
            <a:pPr lvl="2" fontAlgn="t"/>
            <a:r>
              <a:rPr lang="en-HK" sz="18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 data such as open, close, high low and real-time data from Bloomberg</a:t>
            </a:r>
          </a:p>
          <a:p>
            <a:pPr lvl="2" fontAlgn="t"/>
            <a:r>
              <a:rPr lang="en-HK" sz="18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 more overall stock market data such as inflation, interest rates, gold prices, housing prices </a:t>
            </a:r>
          </a:p>
          <a:p>
            <a:pPr lvl="1" fontAlgn="t"/>
            <a:r>
              <a:rPr lang="en-H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HEDGING (RISK MODELLING)</a:t>
            </a:r>
          </a:p>
          <a:p>
            <a:pPr lvl="2" fontAlgn="t"/>
            <a:r>
              <a:rPr lang="en-H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model to prevent rare stock price volatility events and hedge against them</a:t>
            </a:r>
          </a:p>
          <a:p>
            <a:pPr lvl="1" fontAlgn="t"/>
            <a:r>
              <a:rPr lang="en-H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 PRICES and STRATEGIES</a:t>
            </a:r>
          </a:p>
          <a:p>
            <a:pPr lvl="2" fontAlgn="t"/>
            <a:r>
              <a:rPr lang="en-HK" sz="18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Option contract prices are futu</a:t>
            </a:r>
            <a:r>
              <a:rPr lang="en-H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looking so include current market sentiment about the future</a:t>
            </a:r>
            <a:endParaRPr lang="en-HK" sz="14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0F5AD-E832-8D2C-6CB5-B75AF9F07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4136F3-B5A3-2154-A637-254501BE8262}"/>
              </a:ext>
            </a:extLst>
          </p:cNvPr>
          <p:cNvSpPr txBox="1">
            <a:spLocks/>
          </p:cNvSpPr>
          <p:nvPr/>
        </p:nvSpPr>
        <p:spPr>
          <a:xfrm>
            <a:off x="185035" y="-2359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4407C"/>
                </a:solidFill>
              </a:rPr>
              <a:t>FUTURE IMPLICATION / CURRENT LIMITATION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EB810-5572-E36D-69A6-D19F41F61901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3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644D-194B-8EBF-7B3F-793892FBB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9105900" cy="4351338"/>
          </a:xfrm>
        </p:spPr>
        <p:txBody>
          <a:bodyPr>
            <a:normAutofit/>
          </a:bodyPr>
          <a:lstStyle/>
          <a:p>
            <a:pPr fontAlgn="t"/>
            <a:r>
              <a:rPr lang="en-HK" sz="3600" b="1" dirty="0">
                <a:solidFill>
                  <a:srgbClr val="1440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- COMPUTER SCIENCE</a:t>
            </a:r>
          </a:p>
          <a:p>
            <a:pPr lvl="1" fontAlgn="t"/>
            <a:r>
              <a:rPr lang="en-H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FINE TUNING </a:t>
            </a:r>
          </a:p>
          <a:p>
            <a:pPr lvl="2" fontAlgn="t"/>
            <a:r>
              <a:rPr lang="en-H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can be fine tuned through model analysis </a:t>
            </a:r>
          </a:p>
          <a:p>
            <a:pPr lvl="1" fontAlgn="t"/>
            <a:r>
              <a:rPr lang="en-H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 STUDIES</a:t>
            </a:r>
          </a:p>
          <a:p>
            <a:pPr lvl="2" fontAlgn="t"/>
            <a:r>
              <a:rPr lang="en-H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model performance across multiple models </a:t>
            </a:r>
          </a:p>
          <a:p>
            <a:pPr lvl="1" fontAlgn="t"/>
            <a:r>
              <a:rPr lang="en-H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FOLD CROSS VALIDATION</a:t>
            </a:r>
          </a:p>
          <a:p>
            <a:pPr lvl="2" fontAlgn="t"/>
            <a:r>
              <a:rPr lang="en-H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the model across different timeseries to understand its use and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0F5AD-E832-8D2C-6CB5-B75AF9F07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4136F3-B5A3-2154-A637-254501BE8262}"/>
              </a:ext>
            </a:extLst>
          </p:cNvPr>
          <p:cNvSpPr txBox="1">
            <a:spLocks/>
          </p:cNvSpPr>
          <p:nvPr/>
        </p:nvSpPr>
        <p:spPr>
          <a:xfrm>
            <a:off x="185035" y="-2359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4407C"/>
                </a:solidFill>
              </a:rPr>
              <a:t>FUTURE IMPLICATION / CURRENT LIMITATION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AEB810-5572-E36D-69A6-D19F41F61901}"/>
              </a:ext>
            </a:extLst>
          </p:cNvPr>
          <p:cNvSpPr/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8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97121-1926-21D7-B47E-738491AB32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7094901E-0BEA-0FA8-D85B-A623344B216B}"/>
              </a:ext>
            </a:extLst>
          </p:cNvPr>
          <p:cNvSpPr txBox="1">
            <a:spLocks/>
          </p:cNvSpPr>
          <p:nvPr/>
        </p:nvSpPr>
        <p:spPr>
          <a:xfrm>
            <a:off x="239899" y="-200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RELEVEANCE</a:t>
            </a: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DBEF3-9E08-7F38-763F-8D23A8EA15D1}"/>
              </a:ext>
            </a:extLst>
          </p:cNvPr>
          <p:cNvSpPr txBox="1"/>
          <p:nvPr/>
        </p:nvSpPr>
        <p:spPr>
          <a:xfrm>
            <a:off x="862012" y="6440658"/>
            <a:ext cx="2320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Yahoo Finance, Matplotlib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F2F34-F68C-0B48-B334-4CA37ACBF456}"/>
              </a:ext>
            </a:extLst>
          </p:cNvPr>
          <p:cNvSpPr txBox="1"/>
          <p:nvPr/>
        </p:nvSpPr>
        <p:spPr>
          <a:xfrm>
            <a:off x="4804224" y="6150170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9F3CE-567B-43F2-5F08-530E92CAE340}"/>
              </a:ext>
            </a:extLst>
          </p:cNvPr>
          <p:cNvSpPr txBox="1"/>
          <p:nvPr/>
        </p:nvSpPr>
        <p:spPr>
          <a:xfrm rot="16200000">
            <a:off x="89485" y="2952529"/>
            <a:ext cx="31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Normalised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 Change </a:t>
            </a:r>
          </a:p>
        </p:txBody>
      </p:sp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37DEB74-E3FF-00F9-500A-DBDDD412E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384" y="842074"/>
            <a:ext cx="7941364" cy="529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digital display&#10;&#10;Description automatically generated">
            <a:extLst>
              <a:ext uri="{FF2B5EF4-FFF2-40B4-BE49-F238E27FC236}">
                <a16:creationId xmlns:a16="http://schemas.microsoft.com/office/drawing/2014/main" id="{8EDD0DE7-3178-EB1D-7F40-EBA939E8B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39"/>
          <a:stretch/>
        </p:blipFill>
        <p:spPr>
          <a:xfrm>
            <a:off x="0" y="0"/>
            <a:ext cx="12377057" cy="68774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F8ED9F-DFE2-6B39-794C-360DD09F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C438B-9E09-9743-EAD5-A0566D58FDD6}"/>
              </a:ext>
            </a:extLst>
          </p:cNvPr>
          <p:cNvSpPr/>
          <p:nvPr/>
        </p:nvSpPr>
        <p:spPr>
          <a:xfrm>
            <a:off x="0" y="0"/>
            <a:ext cx="12377057" cy="6877405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27F34B08-569A-72E3-3B51-30AF203816F8}"/>
              </a:ext>
            </a:extLst>
          </p:cNvPr>
          <p:cNvSpPr txBox="1">
            <a:spLocks/>
          </p:cNvSpPr>
          <p:nvPr/>
        </p:nvSpPr>
        <p:spPr>
          <a:xfrm>
            <a:off x="371140" y="383530"/>
            <a:ext cx="11517753" cy="327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E4267027-8D39-9854-766C-AB025EEE5153}"/>
              </a:ext>
            </a:extLst>
          </p:cNvPr>
          <p:cNvSpPr txBox="1">
            <a:spLocks/>
          </p:cNvSpPr>
          <p:nvPr/>
        </p:nvSpPr>
        <p:spPr>
          <a:xfrm>
            <a:off x="530011" y="3663136"/>
            <a:ext cx="10823789" cy="16054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altLang="zh-TW" sz="2000" b="1" i="1" dirty="0">
                <a:solidFill>
                  <a:schemeClr val="bg2"/>
                </a:solidFill>
                <a:latin typeface="Segoe UI"/>
                <a:cs typeface="Segoe UI"/>
              </a:rPr>
              <a:t>Efsa AKTAY </a:t>
            </a:r>
          </a:p>
          <a:p>
            <a:pPr algn="l"/>
            <a:endParaRPr lang="en-US" sz="800" b="1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8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97121-1926-21D7-B47E-738491AB32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7094901E-0BEA-0FA8-D85B-A623344B216B}"/>
              </a:ext>
            </a:extLst>
          </p:cNvPr>
          <p:cNvSpPr txBox="1">
            <a:spLocks/>
          </p:cNvSpPr>
          <p:nvPr/>
        </p:nvSpPr>
        <p:spPr>
          <a:xfrm>
            <a:off x="239899" y="-200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RELEVEANCE</a:t>
            </a: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DBEF3-9E08-7F38-763F-8D23A8EA15D1}"/>
              </a:ext>
            </a:extLst>
          </p:cNvPr>
          <p:cNvSpPr txBox="1"/>
          <p:nvPr/>
        </p:nvSpPr>
        <p:spPr>
          <a:xfrm>
            <a:off x="862012" y="6440658"/>
            <a:ext cx="2320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Yahoo Finance, Matplotlib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F2F34-F68C-0B48-B334-4CA37ACBF456}"/>
              </a:ext>
            </a:extLst>
          </p:cNvPr>
          <p:cNvSpPr txBox="1"/>
          <p:nvPr/>
        </p:nvSpPr>
        <p:spPr>
          <a:xfrm>
            <a:off x="4804224" y="6150170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9F3CE-567B-43F2-5F08-530E92CAE340}"/>
              </a:ext>
            </a:extLst>
          </p:cNvPr>
          <p:cNvSpPr txBox="1"/>
          <p:nvPr/>
        </p:nvSpPr>
        <p:spPr>
          <a:xfrm rot="16200000">
            <a:off x="89485" y="2952529"/>
            <a:ext cx="31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Normalised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 Change </a:t>
            </a:r>
          </a:p>
        </p:txBody>
      </p:sp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59FD564-DD6B-3C7A-E50D-B83C8D4D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384" y="855928"/>
            <a:ext cx="7941364" cy="529424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6686D6-B08B-2D63-B0CB-CA74981865ED}"/>
              </a:ext>
            </a:extLst>
          </p:cNvPr>
          <p:cNvCxnSpPr>
            <a:cxnSpLocks/>
          </p:cNvCxnSpPr>
          <p:nvPr/>
        </p:nvCxnSpPr>
        <p:spPr>
          <a:xfrm>
            <a:off x="6634149" y="1110070"/>
            <a:ext cx="1200035" cy="3085235"/>
          </a:xfrm>
          <a:prstGeom prst="straightConnector1">
            <a:avLst/>
          </a:prstGeom>
          <a:ln w="73025" cmpd="tri"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31764BE2-9C88-BBF9-2F83-AAEE1217D2B9}"/>
              </a:ext>
            </a:extLst>
          </p:cNvPr>
          <p:cNvSpPr/>
          <p:nvPr/>
        </p:nvSpPr>
        <p:spPr>
          <a:xfrm>
            <a:off x="2884821" y="99889"/>
            <a:ext cx="3055426" cy="2189199"/>
          </a:xfrm>
          <a:prstGeom prst="wedgeEllipseCallout">
            <a:avLst>
              <a:gd name="adj1" fmla="val 65869"/>
              <a:gd name="adj2" fmla="val -393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 descr="A person in a garment&#10;&#10;Description automatically generated">
            <a:extLst>
              <a:ext uri="{FF2B5EF4-FFF2-40B4-BE49-F238E27FC236}">
                <a16:creationId xmlns:a16="http://schemas.microsoft.com/office/drawing/2014/main" id="{A4C107B5-D945-DB21-1EB8-DBD449040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55" b="89831" l="8917" r="89809">
                        <a14:foregroundMark x1="68790" y1="10734" x2="19745" y2="17514"/>
                        <a14:foregroundMark x1="19745" y1="17514" x2="33121" y2="61582"/>
                        <a14:foregroundMark x1="33121" y1="61582" x2="80892" y2="44068"/>
                        <a14:foregroundMark x1="80892" y1="44068" x2="83439" y2="29944"/>
                        <a14:foregroundMark x1="34395" y1="8475" x2="56051" y2="9040"/>
                        <a14:foregroundMark x1="42675" y1="3955" x2="42675" y2="3955"/>
                        <a14:foregroundMark x1="11465" y1="37288" x2="11465" y2="37288"/>
                        <a14:foregroundMark x1="13376" y1="48023" x2="13376" y2="48023"/>
                        <a14:foregroundMark x1="12102" y1="44068" x2="12102" y2="44068"/>
                        <a14:foregroundMark x1="12102" y1="41808" x2="12102" y2="41808"/>
                        <a14:foregroundMark x1="12102" y1="41808" x2="12102" y2="41808"/>
                        <a14:foregroundMark x1="12102" y1="41808" x2="12102" y2="41808"/>
                        <a14:foregroundMark x1="12102" y1="41808" x2="12102" y2="41808"/>
                        <a14:foregroundMark x1="11465" y1="40678" x2="11465" y2="40678"/>
                        <a14:foregroundMark x1="14650" y1="57062" x2="14650" y2="57062"/>
                        <a14:foregroundMark x1="14650" y1="51412" x2="14650" y2="51412"/>
                        <a14:foregroundMark x1="14650" y1="51412" x2="61146" y2="65537"/>
                        <a14:foregroundMark x1="61146" y1="65537" x2="85350" y2="35593"/>
                        <a14:foregroundMark x1="81529" y1="45763" x2="81529" y2="45763"/>
                        <a14:foregroundMark x1="82803" y1="40678" x2="82803" y2="40678"/>
                        <a14:foregroundMark x1="84076" y1="38418" x2="84076" y2="384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5303" y="333600"/>
            <a:ext cx="1297314" cy="14636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326DA2-52F1-81BB-E5A6-A79E7472A0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36" t="-1" r="20171" b="570"/>
          <a:stretch/>
        </p:blipFill>
        <p:spPr>
          <a:xfrm>
            <a:off x="3146592" y="1249086"/>
            <a:ext cx="1051298" cy="3984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DA48A2-06A6-49C2-87A2-0D6164F69BE4}"/>
              </a:ext>
            </a:extLst>
          </p:cNvPr>
          <p:cNvSpPr txBox="1"/>
          <p:nvPr/>
        </p:nvSpPr>
        <p:spPr>
          <a:xfrm>
            <a:off x="4091343" y="508456"/>
            <a:ext cx="1637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…taking Tesla private at $420. Funding secured.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17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97121-1926-21D7-B47E-738491AB32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4DBEF3-9E08-7F38-763F-8D23A8EA15D1}"/>
              </a:ext>
            </a:extLst>
          </p:cNvPr>
          <p:cNvSpPr txBox="1"/>
          <p:nvPr/>
        </p:nvSpPr>
        <p:spPr>
          <a:xfrm>
            <a:off x="862012" y="6440658"/>
            <a:ext cx="2320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CNN News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943A0-AA7F-1000-1892-DBB67028DD03}"/>
              </a:ext>
            </a:extLst>
          </p:cNvPr>
          <p:cNvSpPr txBox="1">
            <a:spLocks/>
          </p:cNvSpPr>
          <p:nvPr/>
        </p:nvSpPr>
        <p:spPr>
          <a:xfrm>
            <a:off x="778476" y="31772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CAN A REDDIT PAGE REVIVE A COLLAPSING COMPANY? </a:t>
            </a:r>
          </a:p>
          <a:p>
            <a:pPr algn="ctr"/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#RoaringKitty </a:t>
            </a:r>
          </a:p>
        </p:txBody>
      </p:sp>
      <p:pic>
        <p:nvPicPr>
          <p:cNvPr id="6" name="Picture 5" descr="A plane flying through the air&#10;&#10;Description automatically generated">
            <a:extLst>
              <a:ext uri="{FF2B5EF4-FFF2-40B4-BE49-F238E27FC236}">
                <a16:creationId xmlns:a16="http://schemas.microsoft.com/office/drawing/2014/main" id="{300EEEB8-F37E-97DF-AA8E-FEBAC9D04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836" y="1943435"/>
            <a:ext cx="7941364" cy="143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51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97121-1926-21D7-B47E-738491AB32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DBEF3-9E08-7F38-763F-8D23A8EA15D1}"/>
              </a:ext>
            </a:extLst>
          </p:cNvPr>
          <p:cNvSpPr txBox="1"/>
          <p:nvPr/>
        </p:nvSpPr>
        <p:spPr>
          <a:xfrm>
            <a:off x="862012" y="6440658"/>
            <a:ext cx="3148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Yahoo Finance, Matplotlib , X( formerly known Twitter) </a:t>
            </a:r>
          </a:p>
        </p:txBody>
      </p:sp>
      <p:sp>
        <p:nvSpPr>
          <p:cNvPr id="19" name="Google Shape;261;p24">
            <a:extLst>
              <a:ext uri="{FF2B5EF4-FFF2-40B4-BE49-F238E27FC236}">
                <a16:creationId xmlns:a16="http://schemas.microsoft.com/office/drawing/2014/main" id="{1081505D-5C63-72A2-F6EA-52A1D919DD93}"/>
              </a:ext>
            </a:extLst>
          </p:cNvPr>
          <p:cNvSpPr txBox="1"/>
          <p:nvPr/>
        </p:nvSpPr>
        <p:spPr>
          <a:xfrm>
            <a:off x="1645808" y="5761964"/>
            <a:ext cx="8370701" cy="36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…….Things got so heated on the subreddit, that news outlets such as </a:t>
            </a:r>
            <a:r>
              <a:rPr lang="en-HK" sz="1200" b="0" i="0" u="none" strike="noStrike" dirty="0">
                <a:solidFill>
                  <a:srgbClr val="14407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Bloomberg </a:t>
            </a:r>
            <a:r>
              <a:rPr lang="en-HK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began to report on it…….</a:t>
            </a:r>
            <a:endParaRPr lang="en-US" altLang="zh-CN" sz="1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D853E0-DD7F-CFBF-0CED-3FF2176A70A4}"/>
              </a:ext>
            </a:extLst>
          </p:cNvPr>
          <p:cNvSpPr txBox="1"/>
          <p:nvPr/>
        </p:nvSpPr>
        <p:spPr>
          <a:xfrm rot="16200000">
            <a:off x="314695" y="2950353"/>
            <a:ext cx="339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Normalised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 Change </a:t>
            </a:r>
          </a:p>
        </p:txBody>
      </p:sp>
      <p:pic>
        <p:nvPicPr>
          <p:cNvPr id="29" name="Picture 28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96C256B7-E9CD-28E3-6CAA-4E54D93FC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051" y="1260993"/>
            <a:ext cx="6632542" cy="442169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0B38F9-AF5F-F8B0-9AC5-1266E1D60176}"/>
              </a:ext>
            </a:extLst>
          </p:cNvPr>
          <p:cNvCxnSpPr>
            <a:cxnSpLocks/>
          </p:cNvCxnSpPr>
          <p:nvPr/>
        </p:nvCxnSpPr>
        <p:spPr>
          <a:xfrm flipV="1">
            <a:off x="5969998" y="1794155"/>
            <a:ext cx="252004" cy="2303307"/>
          </a:xfrm>
          <a:prstGeom prst="straightConnector1">
            <a:avLst/>
          </a:prstGeom>
          <a:ln w="73025" cmpd="tri"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67FC1AB-512E-7B8E-BCCD-799F4954F849}"/>
              </a:ext>
            </a:extLst>
          </p:cNvPr>
          <p:cNvSpPr txBox="1"/>
          <p:nvPr/>
        </p:nvSpPr>
        <p:spPr>
          <a:xfrm rot="10800000" flipV="1">
            <a:off x="1223569" y="817437"/>
            <a:ext cx="837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440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GameStop Price Movement (Dec 2020 - Feb 2021)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ACF9C1A-EC80-4B4B-9DB0-84C57E9150DA}"/>
              </a:ext>
            </a:extLst>
          </p:cNvPr>
          <p:cNvSpPr txBox="1">
            <a:spLocks/>
          </p:cNvSpPr>
          <p:nvPr/>
        </p:nvSpPr>
        <p:spPr>
          <a:xfrm>
            <a:off x="239899" y="-200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RELEVEANCE</a:t>
            </a:r>
          </a:p>
        </p:txBody>
      </p:sp>
      <p:pic>
        <p:nvPicPr>
          <p:cNvPr id="44" name="Picture 4" descr="Reddit Logo PNG Images Free Download ...">
            <a:extLst>
              <a:ext uri="{FF2B5EF4-FFF2-40B4-BE49-F238E27FC236}">
                <a16:creationId xmlns:a16="http://schemas.microsoft.com/office/drawing/2014/main" id="{FA8A04B3-2317-5CE0-E865-CFF5EAA1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24" y="763414"/>
            <a:ext cx="1495705" cy="48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8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97121-1926-21D7-B47E-738491AB32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38368" y="6450227"/>
            <a:ext cx="3595816" cy="2712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39874-504F-FC4E-078B-53713FFD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019B3-FEA4-9046-8F39-0AA1C30A0036}" type="slidenum"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0" name="Picture 89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31E6ED28-F44E-762E-3E07-E166B6B6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433" y="1002102"/>
            <a:ext cx="15748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8D8DA-72AC-BB81-AA8B-9CEFBF94343D}"/>
              </a:ext>
            </a:extLst>
          </p:cNvPr>
          <p:cNvSpPr txBox="1"/>
          <p:nvPr/>
        </p:nvSpPr>
        <p:spPr>
          <a:xfrm>
            <a:off x="4010737" y="154655"/>
            <a:ext cx="7941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Efsa Aktay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DBEF3-9E08-7F38-763F-8D23A8EA15D1}"/>
              </a:ext>
            </a:extLst>
          </p:cNvPr>
          <p:cNvSpPr txBox="1"/>
          <p:nvPr/>
        </p:nvSpPr>
        <p:spPr>
          <a:xfrm>
            <a:off x="862012" y="6440658"/>
            <a:ext cx="3148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Yahoo Finance, Matplotlib , X( formerly known Twitter)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D853E0-DD7F-CFBF-0CED-3FF2176A70A4}"/>
              </a:ext>
            </a:extLst>
          </p:cNvPr>
          <p:cNvSpPr txBox="1"/>
          <p:nvPr/>
        </p:nvSpPr>
        <p:spPr>
          <a:xfrm rot="16200000">
            <a:off x="65318" y="2886895"/>
            <a:ext cx="339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Normalised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 Change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FC1AB-512E-7B8E-BCCD-799F4954F849}"/>
              </a:ext>
            </a:extLst>
          </p:cNvPr>
          <p:cNvSpPr txBox="1"/>
          <p:nvPr/>
        </p:nvSpPr>
        <p:spPr>
          <a:xfrm rot="10800000" flipV="1">
            <a:off x="1209719" y="817437"/>
            <a:ext cx="837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4407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GameStop Price Movement (May 2024)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ACF9C1A-EC80-4B4B-9DB0-84C57E9150DA}"/>
              </a:ext>
            </a:extLst>
          </p:cNvPr>
          <p:cNvSpPr txBox="1">
            <a:spLocks/>
          </p:cNvSpPr>
          <p:nvPr/>
        </p:nvSpPr>
        <p:spPr>
          <a:xfrm>
            <a:off x="239899" y="-200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RELEVEANCE</a:t>
            </a:r>
          </a:p>
        </p:txBody>
      </p:sp>
      <p:pic>
        <p:nvPicPr>
          <p:cNvPr id="41" name="Picture 4" descr="Reddit Logo PNG Images Free Download ...">
            <a:extLst>
              <a:ext uri="{FF2B5EF4-FFF2-40B4-BE49-F238E27FC236}">
                <a16:creationId xmlns:a16="http://schemas.microsoft.com/office/drawing/2014/main" id="{D32B5ED9-7F27-EBFB-FE1E-4802F6076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024" y="763414"/>
            <a:ext cx="1495705" cy="48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5DFDD0C0-5302-2A5E-FDC2-3247DD087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4594" y="1310215"/>
            <a:ext cx="6701492" cy="446766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6EF8ED4-DBD5-4F52-0121-CD38F9F71A17}"/>
              </a:ext>
            </a:extLst>
          </p:cNvPr>
          <p:cNvCxnSpPr>
            <a:cxnSpLocks/>
          </p:cNvCxnSpPr>
          <p:nvPr/>
        </p:nvCxnSpPr>
        <p:spPr>
          <a:xfrm flipV="1">
            <a:off x="7327635" y="1541774"/>
            <a:ext cx="555603" cy="2303307"/>
          </a:xfrm>
          <a:prstGeom prst="straightConnector1">
            <a:avLst/>
          </a:prstGeom>
          <a:ln w="73025" cmpd="tri">
            <a:solidFill>
              <a:srgbClr val="C0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5F199964-CB17-360D-0741-111C544869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292" b="22651"/>
          <a:stretch/>
        </p:blipFill>
        <p:spPr>
          <a:xfrm>
            <a:off x="9262746" y="1310215"/>
            <a:ext cx="2689355" cy="1405902"/>
          </a:xfrm>
          <a:prstGeom prst="rect">
            <a:avLst/>
          </a:prstGeom>
        </p:spPr>
      </p:pic>
      <p:pic>
        <p:nvPicPr>
          <p:cNvPr id="14" name="Picture 13" descr="A screenshot of a cartoon of a person sitting in a chair&#10;&#10;Description automatically generated">
            <a:extLst>
              <a:ext uri="{FF2B5EF4-FFF2-40B4-BE49-F238E27FC236}">
                <a16:creationId xmlns:a16="http://schemas.microsoft.com/office/drawing/2014/main" id="{73C6AF27-46E6-EB64-7571-5B8307113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494" y="3046636"/>
            <a:ext cx="2795187" cy="2717430"/>
          </a:xfrm>
          <a:prstGeom prst="rect">
            <a:avLst/>
          </a:prstGeom>
        </p:spPr>
      </p:pic>
      <p:sp>
        <p:nvSpPr>
          <p:cNvPr id="15" name="Google Shape;261;p24">
            <a:extLst>
              <a:ext uri="{FF2B5EF4-FFF2-40B4-BE49-F238E27FC236}">
                <a16:creationId xmlns:a16="http://schemas.microsoft.com/office/drawing/2014/main" id="{A72541C6-9125-E5B8-9900-3ABAA3A2E821}"/>
              </a:ext>
            </a:extLst>
          </p:cNvPr>
          <p:cNvSpPr txBox="1"/>
          <p:nvPr/>
        </p:nvSpPr>
        <p:spPr>
          <a:xfrm>
            <a:off x="1645808" y="5761964"/>
            <a:ext cx="8370701" cy="36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After a regular r/wallstreetbets user made a return to twitter with a meme, the stock soared up again.</a:t>
            </a:r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F7B3A983-2C94-07B2-1301-E860CC475F72}"/>
              </a:ext>
            </a:extLst>
          </p:cNvPr>
          <p:cNvSpPr/>
          <p:nvPr/>
        </p:nvSpPr>
        <p:spPr>
          <a:xfrm flipH="1" flipV="1">
            <a:off x="8855990" y="2882528"/>
            <a:ext cx="3267977" cy="3212058"/>
          </a:xfrm>
          <a:prstGeom prst="wedgeEllipseCallout">
            <a:avLst>
              <a:gd name="adj1" fmla="val 79435"/>
              <a:gd name="adj2" fmla="val 2505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4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5745</TotalTime>
  <Words>1324</Words>
  <Application>Microsoft Macintosh PowerPoint</Application>
  <PresentationFormat>Widescreen</PresentationFormat>
  <Paragraphs>407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Aptos Display</vt:lpstr>
      <vt:lpstr>Arial</vt:lpstr>
      <vt:lpstr>Constantia</vt:lpstr>
      <vt:lpstr>Raleway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SYNTHETIC DATA GENERATION</vt:lpstr>
      <vt:lpstr>SYNTHETIC STOCK DATA</vt:lpstr>
      <vt:lpstr>SYNTHETIC TWEET DATA</vt:lpstr>
      <vt:lpstr>SENTIMENT AND FREQUENCY OF SYNTHETIC TWEET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Efsa Sema AKTAY</dc:creator>
  <cp:lastModifiedBy>Efsa Sema AKTAY</cp:lastModifiedBy>
  <cp:revision>3</cp:revision>
  <dcterms:created xsi:type="dcterms:W3CDTF">2024-05-03T06:25:34Z</dcterms:created>
  <dcterms:modified xsi:type="dcterms:W3CDTF">2024-05-17T16:07:53Z</dcterms:modified>
</cp:coreProperties>
</file>